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notesMasterIdLst>
    <p:notesMasterId r:id="rId19"/>
  </p:notesMasterIdLst>
  <p:sldIdLst>
    <p:sldId id="257" r:id="rId2"/>
    <p:sldId id="279" r:id="rId3"/>
    <p:sldId id="264" r:id="rId4"/>
    <p:sldId id="265" r:id="rId5"/>
    <p:sldId id="266" r:id="rId6"/>
    <p:sldId id="270" r:id="rId7"/>
    <p:sldId id="271" r:id="rId8"/>
    <p:sldId id="272" r:id="rId9"/>
    <p:sldId id="267" r:id="rId10"/>
    <p:sldId id="273" r:id="rId11"/>
    <p:sldId id="274" r:id="rId12"/>
    <p:sldId id="276" r:id="rId13"/>
    <p:sldId id="275" r:id="rId14"/>
    <p:sldId id="269" r:id="rId15"/>
    <p:sldId id="277" r:id="rId16"/>
    <p:sldId id="278" r:id="rId17"/>
    <p:sldId id="268"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780" autoAdjust="0"/>
    <p:restoredTop sz="83963" autoAdjust="0"/>
  </p:normalViewPr>
  <p:slideViewPr>
    <p:cSldViewPr snapToGrid="0">
      <p:cViewPr varScale="1">
        <p:scale>
          <a:sx n="85" d="100"/>
          <a:sy n="85" d="100"/>
        </p:scale>
        <p:origin x="426" y="3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25D06D-805B-43DD-9DB1-B0B01B470EE9}" type="datetimeFigureOut">
              <a:rPr lang="en-US" smtClean="0"/>
              <a:t>6/23/2025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9898D1-5A92-4569-899A-D77FABC4E730}" type="slidenum">
              <a:rPr lang="en-US" smtClean="0"/>
              <a:t>‹#›</a:t>
            </a:fld>
            <a:endParaRPr lang="en-US"/>
          </a:p>
        </p:txBody>
      </p:sp>
    </p:spTree>
    <p:extLst>
      <p:ext uri="{BB962C8B-B14F-4D97-AF65-F5344CB8AC3E}">
        <p14:creationId xmlns:p14="http://schemas.microsoft.com/office/powerpoint/2010/main" val="1703226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Hi, I’m Jorda Novelli, an up-and-coming data analyst. In this presentation we’ll be analyzing how I used machine learning to explore weather data.</a:t>
            </a:r>
          </a:p>
          <a:p>
            <a:endParaRPr lang="en-US" dirty="0"/>
          </a:p>
        </p:txBody>
      </p:sp>
      <p:sp>
        <p:nvSpPr>
          <p:cNvPr id="4" name="Slide Number Placeholder 3"/>
          <p:cNvSpPr>
            <a:spLocks noGrp="1"/>
          </p:cNvSpPr>
          <p:nvPr>
            <p:ph type="sldNum" sz="quarter" idx="5"/>
          </p:nvPr>
        </p:nvSpPr>
        <p:spPr/>
        <p:txBody>
          <a:bodyPr/>
          <a:lstStyle/>
          <a:p>
            <a:fld id="{1C9898D1-5A92-4569-899A-D77FABC4E730}" type="slidenum">
              <a:rPr lang="en-US" smtClean="0"/>
              <a:t>1</a:t>
            </a:fld>
            <a:endParaRPr lang="en-US"/>
          </a:p>
        </p:txBody>
      </p:sp>
    </p:spTree>
    <p:extLst>
      <p:ext uri="{BB962C8B-B14F-4D97-AF65-F5344CB8AC3E}">
        <p14:creationId xmlns:p14="http://schemas.microsoft.com/office/powerpoint/2010/main" val="3587609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confusion matrices used the testing data. This confusion matrix displayed was the result of the 25KNN. In comparison to the 4 total KNN algorithms run the 25KNN was the most accurate. There was an avg of 72% pleasant weather, 16% unpleasant weather and 8% of the data that wasn’t grouped. Of these 18 total weather stations only 14 were utilized. Of the 14 the top 5 with the more pleasant weather were Valentia, Oslo, Kassel, Stockholm and </a:t>
            </a:r>
            <a:r>
              <a:rPr lang="en-US" sz="1200" kern="1200" dirty="0" err="1">
                <a:solidFill>
                  <a:schemeClr val="tx1"/>
                </a:solidFill>
                <a:effectLst/>
                <a:latin typeface="+mn-lt"/>
                <a:ea typeface="+mn-ea"/>
                <a:cs typeface="+mn-cs"/>
              </a:rPr>
              <a:t>Debilt</a:t>
            </a:r>
            <a:r>
              <a:rPr lang="en-US" sz="120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1C9898D1-5A92-4569-899A-D77FABC4E730}" type="slidenum">
              <a:rPr lang="en-US" smtClean="0"/>
              <a:t>10</a:t>
            </a:fld>
            <a:endParaRPr lang="en-US"/>
          </a:p>
        </p:txBody>
      </p:sp>
    </p:spTree>
    <p:extLst>
      <p:ext uri="{BB962C8B-B14F-4D97-AF65-F5344CB8AC3E}">
        <p14:creationId xmlns:p14="http://schemas.microsoft.com/office/powerpoint/2010/main" val="37351932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decision trees work great with nonlinear data because it can find patterns. However, it can easily overfit the data if the number of branches is too high. With the data being so large it’s hard to read the decision tree. I began pruning the tree with the large dataset and it didn’t change the aspect ratio of the tree. I further pruned the tree using only the pleasant weather data of specific weather stations I was looking at. I chose to look at the top 5 weather stations with the most pleasant weather. The smaller decision tree comes from Valentia. You can see with such a small dataset it’s able to make quicker decisions but this could lead to overfitting.</a:t>
            </a:r>
          </a:p>
          <a:p>
            <a:endParaRPr lang="en-US" dirty="0"/>
          </a:p>
        </p:txBody>
      </p:sp>
      <p:sp>
        <p:nvSpPr>
          <p:cNvPr id="4" name="Slide Number Placeholder 3"/>
          <p:cNvSpPr>
            <a:spLocks noGrp="1"/>
          </p:cNvSpPr>
          <p:nvPr>
            <p:ph type="sldNum" sz="quarter" idx="5"/>
          </p:nvPr>
        </p:nvSpPr>
        <p:spPr/>
        <p:txBody>
          <a:bodyPr/>
          <a:lstStyle/>
          <a:p>
            <a:fld id="{1C9898D1-5A92-4569-899A-D77FABC4E730}" type="slidenum">
              <a:rPr lang="en-US" smtClean="0"/>
              <a:t>11</a:t>
            </a:fld>
            <a:endParaRPr lang="en-US"/>
          </a:p>
        </p:txBody>
      </p:sp>
    </p:spTree>
    <p:extLst>
      <p:ext uri="{BB962C8B-B14F-4D97-AF65-F5344CB8AC3E}">
        <p14:creationId xmlns:p14="http://schemas.microsoft.com/office/powerpoint/2010/main" val="19776496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17E3E7-E968-A00D-7E91-88E5F65CFA6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2CAB5F-B9AE-19B6-F365-1F678B5F075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C858825-44EE-6780-D81A-30385A773B3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the grand scheme of things, we could conduct a regression algorithm to try and fit the data along a line. However attempting this step by looking at a scatterplot prepped for regression showed numerous data points that would be difficult to transform along a linear regression function.</a:t>
            </a:r>
          </a:p>
          <a:p>
            <a:endParaRPr lang="en-US" dirty="0"/>
          </a:p>
        </p:txBody>
      </p:sp>
      <p:sp>
        <p:nvSpPr>
          <p:cNvPr id="4" name="Slide Number Placeholder 3">
            <a:extLst>
              <a:ext uri="{FF2B5EF4-FFF2-40B4-BE49-F238E27FC236}">
                <a16:creationId xmlns:a16="http://schemas.microsoft.com/office/drawing/2014/main" id="{947D8470-7BC9-4951-5C53-8476D93DD1C1}"/>
              </a:ext>
            </a:extLst>
          </p:cNvPr>
          <p:cNvSpPr>
            <a:spLocks noGrp="1"/>
          </p:cNvSpPr>
          <p:nvPr>
            <p:ph type="sldNum" sz="quarter" idx="5"/>
          </p:nvPr>
        </p:nvSpPr>
        <p:spPr/>
        <p:txBody>
          <a:bodyPr/>
          <a:lstStyle/>
          <a:p>
            <a:fld id="{1C9898D1-5A92-4569-899A-D77FABC4E730}" type="slidenum">
              <a:rPr lang="en-US" smtClean="0"/>
              <a:t>12</a:t>
            </a:fld>
            <a:endParaRPr lang="en-US"/>
          </a:p>
        </p:txBody>
      </p:sp>
    </p:spTree>
    <p:extLst>
      <p:ext uri="{BB962C8B-B14F-4D97-AF65-F5344CB8AC3E}">
        <p14:creationId xmlns:p14="http://schemas.microsoft.com/office/powerpoint/2010/main" val="3051481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sz="1200" kern="1200" dirty="0">
                <a:solidFill>
                  <a:schemeClr val="tx1"/>
                </a:solidFill>
                <a:effectLst/>
                <a:latin typeface="+mn-lt"/>
                <a:ea typeface="+mn-ea"/>
                <a:cs typeface="+mn-cs"/>
              </a:rPr>
              <a:t>Artificial Neural Networks are supervised machine learning models that act like unsupervised models. When exploring our training and testing we had the opportunity to adjust hidden layer size, iterations and the expected loss of the model to have more successful accuracy. </a:t>
            </a:r>
          </a:p>
          <a:p>
            <a:pPr lvl="1"/>
            <a:r>
              <a:rPr lang="en-US" sz="1200" kern="1200" dirty="0">
                <a:solidFill>
                  <a:schemeClr val="tx1"/>
                </a:solidFill>
                <a:effectLst/>
                <a:latin typeface="+mn-lt"/>
                <a:ea typeface="+mn-ea"/>
                <a:cs typeface="+mn-cs"/>
              </a:rPr>
              <a:t>Our first ANN started out with a training accuracy of 48% and a testing accuracy of 49.4%. That’s not the best as they’re under 50%.</a:t>
            </a:r>
          </a:p>
          <a:p>
            <a:pPr lvl="1"/>
            <a:r>
              <a:rPr lang="en-US" sz="1200" kern="1200" dirty="0">
                <a:solidFill>
                  <a:schemeClr val="tx1"/>
                </a:solidFill>
                <a:effectLst/>
                <a:latin typeface="+mn-lt"/>
                <a:ea typeface="+mn-ea"/>
                <a:cs typeface="+mn-cs"/>
              </a:rPr>
              <a:t>Our second ANN we had kept the two hidden layers but adjusted their number. The training and testing accuracy was 52%, that’s a 3-4% increase!</a:t>
            </a:r>
          </a:p>
          <a:p>
            <a:pPr lvl="1"/>
            <a:r>
              <a:rPr lang="en-US" sz="1200" kern="1200" dirty="0">
                <a:solidFill>
                  <a:schemeClr val="tx1"/>
                </a:solidFill>
                <a:effectLst/>
                <a:latin typeface="+mn-lt"/>
                <a:ea typeface="+mn-ea"/>
                <a:cs typeface="+mn-cs"/>
              </a:rPr>
              <a:t>The final ANN we ran was composed to three hidden layers with alter numbers, an increased iteration and we left the expected loss the same. Our training model cam out with 67% accuracy and our testing was 64%. The training accuracy improved by 18% from the original ANN and the testing improved by 14%. </a:t>
            </a:r>
          </a:p>
          <a:p>
            <a:endParaRPr lang="en-US" dirty="0"/>
          </a:p>
        </p:txBody>
      </p:sp>
      <p:sp>
        <p:nvSpPr>
          <p:cNvPr id="4" name="Slide Number Placeholder 3"/>
          <p:cNvSpPr>
            <a:spLocks noGrp="1"/>
          </p:cNvSpPr>
          <p:nvPr>
            <p:ph type="sldNum" sz="quarter" idx="5"/>
          </p:nvPr>
        </p:nvSpPr>
        <p:spPr/>
        <p:txBody>
          <a:bodyPr/>
          <a:lstStyle/>
          <a:p>
            <a:fld id="{1C9898D1-5A92-4569-899A-D77FABC4E730}" type="slidenum">
              <a:rPr lang="en-US" smtClean="0"/>
              <a:t>13</a:t>
            </a:fld>
            <a:endParaRPr lang="en-US"/>
          </a:p>
        </p:txBody>
      </p:sp>
    </p:spTree>
    <p:extLst>
      <p:ext uri="{BB962C8B-B14F-4D97-AF65-F5344CB8AC3E}">
        <p14:creationId xmlns:p14="http://schemas.microsoft.com/office/powerpoint/2010/main" val="8928424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u="sng" kern="1200" dirty="0">
                <a:solidFill>
                  <a:schemeClr val="tx1"/>
                </a:solidFill>
                <a:effectLst/>
                <a:latin typeface="+mn-lt"/>
                <a:ea typeface="+mn-ea"/>
                <a:cs typeface="+mn-cs"/>
              </a:rPr>
              <a:t>Hypothesis 1</a:t>
            </a:r>
            <a:r>
              <a:rPr lang="en-US" sz="1200" kern="1200" dirty="0">
                <a:solidFill>
                  <a:schemeClr val="tx1"/>
                </a:solidFill>
                <a:effectLst/>
                <a:latin typeface="+mn-lt"/>
                <a:ea typeface="+mn-ea"/>
                <a:cs typeface="+mn-cs"/>
              </a:rPr>
              <a:t>: The climate hasn’t changed much from 1973 until 2022.</a:t>
            </a:r>
          </a:p>
          <a:p>
            <a:pPr lvl="1"/>
            <a:r>
              <a:rPr lang="en-US" sz="1200" kern="1200" dirty="0">
                <a:solidFill>
                  <a:schemeClr val="tx1"/>
                </a:solidFill>
                <a:effectLst/>
                <a:latin typeface="+mn-lt"/>
                <a:ea typeface="+mn-ea"/>
                <a:cs typeface="+mn-cs"/>
              </a:rPr>
              <a:t>According to the two scatter plots the climate has begun to see increases in temperature. If the y-axis acts as the temperature and x-axis act as the days in the declared year, there is a slight increase. I can’t give you the exact temperature but looking at Madrid in 1973 the temperature didn’t go passed 2.0 and there were more clusters of cool to warm temperature. In </a:t>
            </a:r>
            <a:r>
              <a:rPr lang="en-US" sz="1200" kern="1200" dirty="0" err="1">
                <a:solidFill>
                  <a:schemeClr val="tx1"/>
                </a:solidFill>
                <a:effectLst/>
                <a:latin typeface="+mn-lt"/>
                <a:ea typeface="+mn-ea"/>
                <a:cs typeface="+mn-cs"/>
              </a:rPr>
              <a:t>Debilt</a:t>
            </a:r>
            <a:r>
              <a:rPr lang="en-US" sz="1200" kern="1200" dirty="0">
                <a:solidFill>
                  <a:schemeClr val="tx1"/>
                </a:solidFill>
                <a:effectLst/>
                <a:latin typeface="+mn-lt"/>
                <a:ea typeface="+mn-ea"/>
                <a:cs typeface="+mn-cs"/>
              </a:rPr>
              <a:t> year 2022 the cooler temperature are more sparse and the warmer temperatures go well passed 2.0 into the 2.5 and above. </a:t>
            </a:r>
          </a:p>
        </p:txBody>
      </p:sp>
      <p:sp>
        <p:nvSpPr>
          <p:cNvPr id="4" name="Slide Number Placeholder 3"/>
          <p:cNvSpPr>
            <a:spLocks noGrp="1"/>
          </p:cNvSpPr>
          <p:nvPr>
            <p:ph type="sldNum" sz="quarter" idx="5"/>
          </p:nvPr>
        </p:nvSpPr>
        <p:spPr/>
        <p:txBody>
          <a:bodyPr/>
          <a:lstStyle/>
          <a:p>
            <a:fld id="{1C9898D1-5A92-4569-899A-D77FABC4E730}" type="slidenum">
              <a:rPr lang="en-US" smtClean="0"/>
              <a:t>14</a:t>
            </a:fld>
            <a:endParaRPr lang="en-US"/>
          </a:p>
        </p:txBody>
      </p:sp>
    </p:spTree>
    <p:extLst>
      <p:ext uri="{BB962C8B-B14F-4D97-AF65-F5344CB8AC3E}">
        <p14:creationId xmlns:p14="http://schemas.microsoft.com/office/powerpoint/2010/main" val="23316114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u="sng" kern="1200" dirty="0">
                <a:solidFill>
                  <a:schemeClr val="tx1"/>
                </a:solidFill>
                <a:effectLst/>
                <a:latin typeface="+mn-lt"/>
                <a:ea typeface="+mn-ea"/>
                <a:cs typeface="+mn-cs"/>
              </a:rPr>
              <a:t>Hypothesis 2</a:t>
            </a:r>
            <a:r>
              <a:rPr lang="en-US" sz="1200" kern="1200" dirty="0">
                <a:solidFill>
                  <a:schemeClr val="tx1"/>
                </a:solidFill>
                <a:effectLst/>
                <a:latin typeface="+mn-lt"/>
                <a:ea typeface="+mn-ea"/>
                <a:cs typeface="+mn-cs"/>
              </a:rPr>
              <a:t>: There was nicer weather about 50 years ago.</a:t>
            </a:r>
          </a:p>
          <a:p>
            <a:pPr lvl="1"/>
            <a:r>
              <a:rPr lang="en-US" sz="1200" kern="1200" dirty="0">
                <a:solidFill>
                  <a:schemeClr val="tx1"/>
                </a:solidFill>
                <a:effectLst/>
                <a:latin typeface="+mn-lt"/>
                <a:ea typeface="+mn-ea"/>
                <a:cs typeface="+mn-cs"/>
              </a:rPr>
              <a:t>Using this 2D surface plot contained the mean temperatures of 14 weather stations and years from 1960-2022 we can interpret some nicer weather about 50 years ago. From left to right, temperature stays around 2.5-3 and about half way the temperatures begin jumping into the 3-3.5 mark. This could easily indicate that temperatures are warming up.</a:t>
            </a:r>
          </a:p>
        </p:txBody>
      </p:sp>
      <p:sp>
        <p:nvSpPr>
          <p:cNvPr id="4" name="Slide Number Placeholder 3"/>
          <p:cNvSpPr>
            <a:spLocks noGrp="1"/>
          </p:cNvSpPr>
          <p:nvPr>
            <p:ph type="sldNum" sz="quarter" idx="5"/>
          </p:nvPr>
        </p:nvSpPr>
        <p:spPr/>
        <p:txBody>
          <a:bodyPr/>
          <a:lstStyle/>
          <a:p>
            <a:fld id="{1C9898D1-5A92-4569-899A-D77FABC4E730}" type="slidenum">
              <a:rPr lang="en-US" smtClean="0"/>
              <a:t>15</a:t>
            </a:fld>
            <a:endParaRPr lang="en-US"/>
          </a:p>
        </p:txBody>
      </p:sp>
    </p:spTree>
    <p:extLst>
      <p:ext uri="{BB962C8B-B14F-4D97-AF65-F5344CB8AC3E}">
        <p14:creationId xmlns:p14="http://schemas.microsoft.com/office/powerpoint/2010/main" val="19936079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u="sng" kern="1200" dirty="0">
                <a:solidFill>
                  <a:schemeClr val="tx1"/>
                </a:solidFill>
                <a:effectLst/>
                <a:latin typeface="+mn-lt"/>
                <a:ea typeface="+mn-ea"/>
                <a:cs typeface="+mn-cs"/>
              </a:rPr>
              <a:t>Hypothesis 3</a:t>
            </a:r>
            <a:r>
              <a:rPr lang="en-US" sz="1200" kern="1200" dirty="0">
                <a:solidFill>
                  <a:schemeClr val="tx1"/>
                </a:solidFill>
                <a:effectLst/>
                <a:latin typeface="+mn-lt"/>
                <a:ea typeface="+mn-ea"/>
                <a:cs typeface="+mn-cs"/>
              </a:rPr>
              <a:t>: 70% of days in Europe aren’t days with pleasant weather.</a:t>
            </a:r>
          </a:p>
          <a:p>
            <a:pPr lvl="1"/>
            <a:r>
              <a:rPr lang="en-US" sz="1200" kern="1200" dirty="0">
                <a:solidFill>
                  <a:schemeClr val="tx1"/>
                </a:solidFill>
                <a:effectLst/>
                <a:latin typeface="+mn-lt"/>
                <a:ea typeface="+mn-ea"/>
                <a:cs typeface="+mn-cs"/>
              </a:rPr>
              <a:t>Through all the training and testing confusion matrices I conducted I calculated the pleasant, unpleasant and uncategorized data. The average pleasant weather between the 12 training and testing confusion matrices was 72%.</a:t>
            </a:r>
          </a:p>
          <a:p>
            <a:endParaRPr lang="en-US" dirty="0"/>
          </a:p>
          <a:p>
            <a:pPr lvl="0"/>
            <a:r>
              <a:rPr lang="en-US" sz="1200" b="1" u="sng" kern="1200" dirty="0">
                <a:solidFill>
                  <a:schemeClr val="tx1"/>
                </a:solidFill>
                <a:effectLst/>
                <a:latin typeface="+mn-lt"/>
                <a:ea typeface="+mn-ea"/>
                <a:cs typeface="+mn-cs"/>
              </a:rPr>
              <a:t>CHOSEN ALGORITHM</a:t>
            </a:r>
            <a:r>
              <a:rPr lang="en-US" sz="1200" kern="1200" dirty="0">
                <a:solidFill>
                  <a:schemeClr val="tx1"/>
                </a:solidFill>
                <a:effectLst/>
                <a:latin typeface="+mn-lt"/>
                <a:ea typeface="+mn-ea"/>
                <a:cs typeface="+mn-cs"/>
              </a:rPr>
              <a:t>:</a:t>
            </a:r>
          </a:p>
          <a:p>
            <a:pPr lvl="1"/>
            <a:r>
              <a:rPr lang="en-US" sz="1200" kern="1200" dirty="0">
                <a:solidFill>
                  <a:schemeClr val="tx1"/>
                </a:solidFill>
                <a:effectLst/>
                <a:latin typeface="+mn-lt"/>
                <a:ea typeface="+mn-ea"/>
                <a:cs typeface="+mn-cs"/>
              </a:rPr>
              <a:t>ANN – I like the ability to control various parts of the model to determine success or failure. I like that I get to view where my training and testing accuracy lie before plotting a training and testing confusion matrix to visually interpret how everything is running. </a:t>
            </a:r>
          </a:p>
          <a:p>
            <a:pPr lvl="0"/>
            <a:r>
              <a:rPr lang="en-US" sz="1200" b="1" u="sng" kern="1200" dirty="0">
                <a:solidFill>
                  <a:schemeClr val="tx1"/>
                </a:solidFill>
                <a:effectLst/>
                <a:latin typeface="+mn-lt"/>
                <a:ea typeface="+mn-ea"/>
                <a:cs typeface="+mn-cs"/>
              </a:rPr>
              <a:t>NEXT STEPS:</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Take a deeper dive into the Regression of the decision tree. The DT were very large and because of that they were harder to read. When making smaller subsets of the data to visualize a DT they were easier to read but most likely promoting overfitting. It’s not very practical to use a decision tree with such a large amount of data nor is it practical to divide the data up piece by piece just to create a legible DT. I’d also like to take a deeper dive with the weather and see if we can really predict hurricanes or find the best weather by month of the year in Europe. It would be interesting to put the data </a:t>
            </a:r>
            <a:r>
              <a:rPr lang="en-US" sz="1200" kern="1200" dirty="0" err="1">
                <a:solidFill>
                  <a:schemeClr val="tx1"/>
                </a:solidFill>
                <a:effectLst/>
                <a:latin typeface="+mn-lt"/>
                <a:ea typeface="+mn-ea"/>
                <a:cs typeface="+mn-cs"/>
              </a:rPr>
              <a:t>ClimateWins</a:t>
            </a:r>
            <a:r>
              <a:rPr lang="en-US" sz="1200" kern="1200" dirty="0">
                <a:solidFill>
                  <a:schemeClr val="tx1"/>
                </a:solidFill>
                <a:effectLst/>
                <a:latin typeface="+mn-lt"/>
                <a:ea typeface="+mn-ea"/>
                <a:cs typeface="+mn-cs"/>
              </a:rPr>
              <a:t> is explore from the National Oceanic and Atmospheric Administration and the Japan Meteorological Agency to the test.</a:t>
            </a:r>
          </a:p>
          <a:p>
            <a:pPr lvl="1"/>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1C9898D1-5A92-4569-899A-D77FABC4E730}" type="slidenum">
              <a:rPr lang="en-US" smtClean="0"/>
              <a:t>16</a:t>
            </a:fld>
            <a:endParaRPr lang="en-US"/>
          </a:p>
        </p:txBody>
      </p:sp>
    </p:spTree>
    <p:extLst>
      <p:ext uri="{BB962C8B-B14F-4D97-AF65-F5344CB8AC3E}">
        <p14:creationId xmlns:p14="http://schemas.microsoft.com/office/powerpoint/2010/main" val="30065530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3E695B-5E70-4818-4C9C-FD762C77983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F418A7B-9626-5922-5B44-8A7FEAC9137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1A75E6D-8E43-2B53-C65C-590A7D19FE6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Hi, I’m Jorda Novelli, an up-and-coming data analyst. In this presentation we’ll be analyzing how I used machine learning to explore weather data.</a:t>
            </a:r>
          </a:p>
          <a:p>
            <a:endParaRPr lang="en-US" dirty="0"/>
          </a:p>
        </p:txBody>
      </p:sp>
      <p:sp>
        <p:nvSpPr>
          <p:cNvPr id="4" name="Slide Number Placeholder 3">
            <a:extLst>
              <a:ext uri="{FF2B5EF4-FFF2-40B4-BE49-F238E27FC236}">
                <a16:creationId xmlns:a16="http://schemas.microsoft.com/office/drawing/2014/main" id="{4ECE39CF-47AD-03C8-7BFC-B826BA581C5E}"/>
              </a:ext>
            </a:extLst>
          </p:cNvPr>
          <p:cNvSpPr>
            <a:spLocks noGrp="1"/>
          </p:cNvSpPr>
          <p:nvPr>
            <p:ph type="sldNum" sz="quarter" idx="5"/>
          </p:nvPr>
        </p:nvSpPr>
        <p:spPr/>
        <p:txBody>
          <a:bodyPr/>
          <a:lstStyle/>
          <a:p>
            <a:fld id="{1C9898D1-5A92-4569-899A-D77FABC4E730}" type="slidenum">
              <a:rPr lang="en-US" smtClean="0"/>
              <a:t>2</a:t>
            </a:fld>
            <a:endParaRPr lang="en-US"/>
          </a:p>
        </p:txBody>
      </p:sp>
    </p:spTree>
    <p:extLst>
      <p:ext uri="{BB962C8B-B14F-4D97-AF65-F5344CB8AC3E}">
        <p14:creationId xmlns:p14="http://schemas.microsoft.com/office/powerpoint/2010/main" val="40055642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We’ll slowly explore how the weather has changed from 1960-2022. We’ll gather evidence to explore our hypotheses.</a:t>
            </a:r>
          </a:p>
          <a:p>
            <a:endParaRPr lang="en-US" dirty="0"/>
          </a:p>
        </p:txBody>
      </p:sp>
      <p:sp>
        <p:nvSpPr>
          <p:cNvPr id="4" name="Slide Number Placeholder 3"/>
          <p:cNvSpPr>
            <a:spLocks noGrp="1"/>
          </p:cNvSpPr>
          <p:nvPr>
            <p:ph type="sldNum" sz="quarter" idx="5"/>
          </p:nvPr>
        </p:nvSpPr>
        <p:spPr/>
        <p:txBody>
          <a:bodyPr/>
          <a:lstStyle/>
          <a:p>
            <a:fld id="{1C9898D1-5A92-4569-899A-D77FABC4E730}" type="slidenum">
              <a:rPr lang="en-US" smtClean="0"/>
              <a:t>3</a:t>
            </a:fld>
            <a:endParaRPr lang="en-US"/>
          </a:p>
        </p:txBody>
      </p:sp>
    </p:spTree>
    <p:extLst>
      <p:ext uri="{BB962C8B-B14F-4D97-AF65-F5344CB8AC3E}">
        <p14:creationId xmlns:p14="http://schemas.microsoft.com/office/powerpoint/2010/main" val="34653475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The data we are using comes from the European Climate Assessment &amp; Dataset. This data is comprised of 18 different weather stations across Europe. The data ranges from 1960-2022. That gives us 62 years of weather information to work with.</a:t>
            </a:r>
          </a:p>
          <a:p>
            <a:pPr lvl="0"/>
            <a:r>
              <a:rPr lang="en-US" sz="1200" kern="1200" dirty="0">
                <a:solidFill>
                  <a:schemeClr val="tx1"/>
                </a:solidFill>
                <a:effectLst/>
                <a:latin typeface="+mn-lt"/>
                <a:ea typeface="+mn-ea"/>
                <a:cs typeface="+mn-cs"/>
              </a:rPr>
              <a:t>Our fictional company </a:t>
            </a:r>
            <a:r>
              <a:rPr lang="en-US" sz="1200" kern="1200" dirty="0" err="1">
                <a:solidFill>
                  <a:schemeClr val="tx1"/>
                </a:solidFill>
                <a:effectLst/>
                <a:latin typeface="+mn-lt"/>
                <a:ea typeface="+mn-ea"/>
                <a:cs typeface="+mn-cs"/>
              </a:rPr>
              <a:t>ClimateWins</a:t>
            </a:r>
            <a:r>
              <a:rPr lang="en-US" sz="1200" kern="1200" dirty="0">
                <a:solidFill>
                  <a:schemeClr val="tx1"/>
                </a:solidFill>
                <a:effectLst/>
                <a:latin typeface="+mn-lt"/>
                <a:ea typeface="+mn-ea"/>
                <a:cs typeface="+mn-cs"/>
              </a:rPr>
              <a:t> has been using hurricane predictions from </a:t>
            </a:r>
            <a:r>
              <a:rPr lang="en-US" sz="1200" kern="1200" dirty="0" err="1">
                <a:solidFill>
                  <a:schemeClr val="tx1"/>
                </a:solidFill>
                <a:effectLst/>
                <a:latin typeface="+mn-lt"/>
                <a:ea typeface="+mn-ea"/>
                <a:cs typeface="+mn-cs"/>
              </a:rPr>
              <a:t>theNational</a:t>
            </a:r>
            <a:r>
              <a:rPr lang="en-US" sz="1200" kern="1200" dirty="0">
                <a:solidFill>
                  <a:schemeClr val="tx1"/>
                </a:solidFill>
                <a:effectLst/>
                <a:latin typeface="+mn-lt"/>
                <a:ea typeface="+mn-ea"/>
                <a:cs typeface="+mn-cs"/>
              </a:rPr>
              <a:t> Oceanic and Atmospheric </a:t>
            </a:r>
            <a:r>
              <a:rPr lang="en-US" sz="1200" kern="1200" dirty="0" err="1">
                <a:solidFill>
                  <a:schemeClr val="tx1"/>
                </a:solidFill>
                <a:effectLst/>
                <a:latin typeface="+mn-lt"/>
                <a:ea typeface="+mn-ea"/>
                <a:cs typeface="+mn-cs"/>
              </a:rPr>
              <a:t>Administraion</a:t>
            </a:r>
            <a:r>
              <a:rPr lang="en-US" sz="1200" kern="1200" dirty="0">
                <a:solidFill>
                  <a:schemeClr val="tx1"/>
                </a:solidFill>
                <a:effectLst/>
                <a:latin typeface="+mn-lt"/>
                <a:ea typeface="+mn-ea"/>
                <a:cs typeface="+mn-cs"/>
              </a:rPr>
              <a:t> as well as the Japan Meteorological Agency’s typhoon data. </a:t>
            </a:r>
            <a:r>
              <a:rPr lang="en-US" sz="1200" kern="1200" dirty="0" err="1">
                <a:solidFill>
                  <a:schemeClr val="tx1"/>
                </a:solidFill>
                <a:effectLst/>
                <a:latin typeface="+mn-lt"/>
                <a:ea typeface="+mn-ea"/>
                <a:cs typeface="+mn-cs"/>
              </a:rPr>
              <a:t>ClimateWins</a:t>
            </a:r>
            <a:r>
              <a:rPr lang="en-US" sz="1200" kern="1200" dirty="0">
                <a:solidFill>
                  <a:schemeClr val="tx1"/>
                </a:solidFill>
                <a:effectLst/>
                <a:latin typeface="+mn-lt"/>
                <a:ea typeface="+mn-ea"/>
                <a:cs typeface="+mn-cs"/>
              </a:rPr>
              <a:t> wants to help predict the consequences of climate change. </a:t>
            </a:r>
          </a:p>
          <a:p>
            <a:pPr lvl="0"/>
            <a:r>
              <a:rPr lang="en-US" sz="1200" u="sng" kern="1200" dirty="0">
                <a:solidFill>
                  <a:schemeClr val="tx1"/>
                </a:solidFill>
                <a:effectLst/>
                <a:latin typeface="+mn-lt"/>
                <a:ea typeface="+mn-ea"/>
                <a:cs typeface="+mn-cs"/>
              </a:rPr>
              <a:t>Biases</a:t>
            </a:r>
            <a:r>
              <a:rPr lang="en-US" sz="1200" kern="1200" dirty="0">
                <a:solidFill>
                  <a:schemeClr val="tx1"/>
                </a:solidFill>
                <a:effectLst/>
                <a:latin typeface="+mn-lt"/>
                <a:ea typeface="+mn-ea"/>
                <a:cs typeface="+mn-cs"/>
              </a:rPr>
              <a:t> are always in our thoughts when developing algorithms that help us predict information. Data can be skewed to interpret data negatively. Also personal biases about pleasant weather can come into play. Everyone interprets weather differently. Some people may like hotter weather vs cooler weather, some people may like windy days others may not.</a:t>
            </a:r>
          </a:p>
          <a:p>
            <a:pPr lvl="0"/>
            <a:r>
              <a:rPr lang="en-US" sz="1200" u="sng" kern="1200" dirty="0">
                <a:solidFill>
                  <a:schemeClr val="tx1"/>
                </a:solidFill>
                <a:effectLst/>
                <a:latin typeface="+mn-lt"/>
                <a:ea typeface="+mn-ea"/>
                <a:cs typeface="+mn-cs"/>
              </a:rPr>
              <a:t>Accuracy</a:t>
            </a:r>
            <a:r>
              <a:rPr lang="en-US" sz="1200" kern="1200" dirty="0">
                <a:solidFill>
                  <a:schemeClr val="tx1"/>
                </a:solidFill>
                <a:effectLst/>
                <a:latin typeface="+mn-lt"/>
                <a:ea typeface="+mn-ea"/>
                <a:cs typeface="+mn-cs"/>
              </a:rPr>
              <a:t> can become an issue if we overfit or underfit the data. It’s important to have algorithms that help to level out the predictions. </a:t>
            </a:r>
          </a:p>
          <a:p>
            <a:endParaRPr lang="en-US" dirty="0"/>
          </a:p>
        </p:txBody>
      </p:sp>
      <p:sp>
        <p:nvSpPr>
          <p:cNvPr id="4" name="Slide Number Placeholder 3"/>
          <p:cNvSpPr>
            <a:spLocks noGrp="1"/>
          </p:cNvSpPr>
          <p:nvPr>
            <p:ph type="sldNum" sz="quarter" idx="5"/>
          </p:nvPr>
        </p:nvSpPr>
        <p:spPr/>
        <p:txBody>
          <a:bodyPr/>
          <a:lstStyle/>
          <a:p>
            <a:fld id="{1C9898D1-5A92-4569-899A-D77FABC4E730}" type="slidenum">
              <a:rPr lang="en-US" smtClean="0"/>
              <a:t>4</a:t>
            </a:fld>
            <a:endParaRPr lang="en-US"/>
          </a:p>
        </p:txBody>
      </p:sp>
    </p:spTree>
    <p:extLst>
      <p:ext uri="{BB962C8B-B14F-4D97-AF65-F5344CB8AC3E}">
        <p14:creationId xmlns:p14="http://schemas.microsoft.com/office/powerpoint/2010/main" val="19224885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Gradient Descent was used to find local minimums in our data.</a:t>
            </a:r>
          </a:p>
          <a:p>
            <a:pPr lvl="1"/>
            <a:r>
              <a:rPr lang="en-US" sz="1200" kern="1200" dirty="0">
                <a:solidFill>
                  <a:schemeClr val="tx1"/>
                </a:solidFill>
                <a:effectLst/>
                <a:latin typeface="+mn-lt"/>
                <a:ea typeface="+mn-ea"/>
                <a:cs typeface="+mn-cs"/>
              </a:rPr>
              <a:t>Before using GD, we </a:t>
            </a:r>
            <a:r>
              <a:rPr lang="en-US" sz="1200" u="sng" kern="1200" dirty="0">
                <a:solidFill>
                  <a:schemeClr val="tx1"/>
                </a:solidFill>
                <a:effectLst/>
                <a:latin typeface="+mn-lt"/>
                <a:ea typeface="+mn-ea"/>
                <a:cs typeface="+mn-cs"/>
              </a:rPr>
              <a:t>scaled</a:t>
            </a:r>
            <a:r>
              <a:rPr lang="en-US" sz="1200" kern="1200" dirty="0">
                <a:solidFill>
                  <a:schemeClr val="tx1"/>
                </a:solidFill>
                <a:effectLst/>
                <a:latin typeface="+mn-lt"/>
                <a:ea typeface="+mn-ea"/>
                <a:cs typeface="+mn-cs"/>
              </a:rPr>
              <a:t> the data to make it easier to find difference between the weather stations. You don’t see actual temperatures, but it helps to make the data easier to use with our machine learning algorithms.</a:t>
            </a:r>
          </a:p>
          <a:p>
            <a:endParaRPr lang="en-US" dirty="0"/>
          </a:p>
        </p:txBody>
      </p:sp>
      <p:sp>
        <p:nvSpPr>
          <p:cNvPr id="4" name="Slide Number Placeholder 3"/>
          <p:cNvSpPr>
            <a:spLocks noGrp="1"/>
          </p:cNvSpPr>
          <p:nvPr>
            <p:ph type="sldNum" sz="quarter" idx="5"/>
          </p:nvPr>
        </p:nvSpPr>
        <p:spPr/>
        <p:txBody>
          <a:bodyPr/>
          <a:lstStyle/>
          <a:p>
            <a:fld id="{1C9898D1-5A92-4569-899A-D77FABC4E730}" type="slidenum">
              <a:rPr lang="en-US" smtClean="0"/>
              <a:t>5</a:t>
            </a:fld>
            <a:endParaRPr lang="en-US"/>
          </a:p>
        </p:txBody>
      </p:sp>
    </p:spTree>
    <p:extLst>
      <p:ext uri="{BB962C8B-B14F-4D97-AF65-F5344CB8AC3E}">
        <p14:creationId xmlns:p14="http://schemas.microsoft.com/office/powerpoint/2010/main" val="42436787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773BFD-93A3-6F79-0F22-66D110EC8C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C29E42C-D68A-C8BA-3929-98D7E77933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77EC2D9-BC39-28DF-E065-6E45CC37FD85}"/>
              </a:ext>
            </a:extLst>
          </p:cNvPr>
          <p:cNvSpPr>
            <a:spLocks noGrp="1"/>
          </p:cNvSpPr>
          <p:nvPr>
            <p:ph type="body" idx="1"/>
          </p:nvPr>
        </p:nvSpPr>
        <p:spPr/>
        <p:txBody>
          <a:bodyPr/>
          <a:lstStyle/>
          <a:p>
            <a:pPr lvl="1"/>
            <a:r>
              <a:rPr lang="en-US" sz="1200" kern="1200" dirty="0">
                <a:solidFill>
                  <a:schemeClr val="tx1"/>
                </a:solidFill>
                <a:effectLst/>
                <a:latin typeface="+mn-lt"/>
                <a:ea typeface="+mn-ea"/>
                <a:cs typeface="+mn-cs"/>
              </a:rPr>
              <a:t>A </a:t>
            </a:r>
            <a:r>
              <a:rPr lang="en-US" sz="1200" u="sng" kern="1200" dirty="0">
                <a:solidFill>
                  <a:schemeClr val="tx1"/>
                </a:solidFill>
                <a:effectLst/>
                <a:latin typeface="+mn-lt"/>
                <a:ea typeface="+mn-ea"/>
                <a:cs typeface="+mn-cs"/>
              </a:rPr>
              <a:t>box and whisker plot</a:t>
            </a:r>
            <a:r>
              <a:rPr lang="en-US" sz="1200" kern="1200" dirty="0">
                <a:solidFill>
                  <a:schemeClr val="tx1"/>
                </a:solidFill>
                <a:effectLst/>
                <a:latin typeface="+mn-lt"/>
                <a:ea typeface="+mn-ea"/>
                <a:cs typeface="+mn-cs"/>
              </a:rPr>
              <a:t> was created to find difference in the mean temperature of each weather station. Just studying this box plot we can see many weather stations have temperatures outside the range of the box plots and other are fully encompassed inside the box plot. These weather stations that have data outside the box plot may lead to more inaccurate predictions. Our lower temperatures are represented by the negative variables on the y-axis. As the temperatures increase, they move into the positive variable on the y-axis. </a:t>
            </a:r>
          </a:p>
          <a:p>
            <a:pPr lvl="1"/>
            <a:r>
              <a:rPr lang="en-US" sz="1200" kern="1200" dirty="0">
                <a:solidFill>
                  <a:schemeClr val="tx1"/>
                </a:solidFill>
                <a:effectLst/>
                <a:latin typeface="+mn-lt"/>
                <a:ea typeface="+mn-ea"/>
                <a:cs typeface="+mn-cs"/>
              </a:rPr>
              <a:t>	</a:t>
            </a:r>
            <a:endParaRPr lang="en-US" dirty="0"/>
          </a:p>
        </p:txBody>
      </p:sp>
      <p:sp>
        <p:nvSpPr>
          <p:cNvPr id="4" name="Slide Number Placeholder 3">
            <a:extLst>
              <a:ext uri="{FF2B5EF4-FFF2-40B4-BE49-F238E27FC236}">
                <a16:creationId xmlns:a16="http://schemas.microsoft.com/office/drawing/2014/main" id="{1FE927D3-F7BF-CA2B-3A68-DA179C020D93}"/>
              </a:ext>
            </a:extLst>
          </p:cNvPr>
          <p:cNvSpPr>
            <a:spLocks noGrp="1"/>
          </p:cNvSpPr>
          <p:nvPr>
            <p:ph type="sldNum" sz="quarter" idx="5"/>
          </p:nvPr>
        </p:nvSpPr>
        <p:spPr/>
        <p:txBody>
          <a:bodyPr/>
          <a:lstStyle/>
          <a:p>
            <a:fld id="{1C9898D1-5A92-4569-899A-D77FABC4E730}" type="slidenum">
              <a:rPr lang="en-US" smtClean="0"/>
              <a:t>6</a:t>
            </a:fld>
            <a:endParaRPr lang="en-US"/>
          </a:p>
        </p:txBody>
      </p:sp>
    </p:spTree>
    <p:extLst>
      <p:ext uri="{BB962C8B-B14F-4D97-AF65-F5344CB8AC3E}">
        <p14:creationId xmlns:p14="http://schemas.microsoft.com/office/powerpoint/2010/main" val="15984704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2896C3-0E69-1F25-9753-CE9DCF66C0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037E3AE-D4CA-D2B9-15A2-540F29860C0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A17852-EF6E-CE63-4656-484B4D2DA44C}"/>
              </a:ext>
            </a:extLst>
          </p:cNvPr>
          <p:cNvSpPr>
            <a:spLocks noGrp="1"/>
          </p:cNvSpPr>
          <p:nvPr>
            <p:ph type="body" idx="1"/>
          </p:nvPr>
        </p:nvSpPr>
        <p:spPr/>
        <p:txBody>
          <a:bodyPr/>
          <a:lstStyle/>
          <a:p>
            <a:pPr lvl="1"/>
            <a:r>
              <a:rPr lang="en-US" sz="1200" u="sng" kern="1200" dirty="0">
                <a:solidFill>
                  <a:schemeClr val="tx1"/>
                </a:solidFill>
                <a:effectLst/>
                <a:latin typeface="+mn-lt"/>
                <a:ea typeface="+mn-ea"/>
                <a:cs typeface="+mn-cs"/>
              </a:rPr>
              <a:t>Scatterplots</a:t>
            </a:r>
            <a:r>
              <a:rPr lang="en-US" sz="1200" kern="1200" dirty="0">
                <a:solidFill>
                  <a:schemeClr val="tx1"/>
                </a:solidFill>
                <a:effectLst/>
                <a:latin typeface="+mn-lt"/>
                <a:ea typeface="+mn-ea"/>
                <a:cs typeface="+mn-cs"/>
              </a:rPr>
              <a:t> were created for the 3 weather stations we explored. Those weather stations were Madrid in year 1793, Oslo in year 1997 and </a:t>
            </a:r>
            <a:r>
              <a:rPr lang="en-US" sz="1200" kern="1200" dirty="0" err="1">
                <a:solidFill>
                  <a:schemeClr val="tx1"/>
                </a:solidFill>
                <a:effectLst/>
                <a:latin typeface="+mn-lt"/>
                <a:ea typeface="+mn-ea"/>
                <a:cs typeface="+mn-cs"/>
              </a:rPr>
              <a:t>Debilt</a:t>
            </a:r>
            <a:r>
              <a:rPr lang="en-US" sz="1200" kern="1200" dirty="0">
                <a:solidFill>
                  <a:schemeClr val="tx1"/>
                </a:solidFill>
                <a:effectLst/>
                <a:latin typeface="+mn-lt"/>
                <a:ea typeface="+mn-ea"/>
                <a:cs typeface="+mn-cs"/>
              </a:rPr>
              <a:t> in 2022. Each point on the plot represents a temperature collected by the specific weather station.  The y-axis is the scaled temperature points. The x-axis represents the days of the year as an index format from day 1 through day 365. In </a:t>
            </a:r>
            <a:r>
              <a:rPr lang="en-US" sz="1200" kern="1200" dirty="0" err="1">
                <a:solidFill>
                  <a:schemeClr val="tx1"/>
                </a:solidFill>
                <a:effectLst/>
                <a:latin typeface="+mn-lt"/>
                <a:ea typeface="+mn-ea"/>
                <a:cs typeface="+mn-cs"/>
              </a:rPr>
              <a:t>Debuilt’s</a:t>
            </a:r>
            <a:r>
              <a:rPr lang="en-US" sz="1200" kern="1200" dirty="0">
                <a:solidFill>
                  <a:schemeClr val="tx1"/>
                </a:solidFill>
                <a:effectLst/>
                <a:latin typeface="+mn-lt"/>
                <a:ea typeface="+mn-ea"/>
                <a:cs typeface="+mn-cs"/>
              </a:rPr>
              <a:t> case there are only 304 days of data collected.</a:t>
            </a:r>
          </a:p>
          <a:p>
            <a:endParaRPr lang="en-US" dirty="0"/>
          </a:p>
        </p:txBody>
      </p:sp>
      <p:sp>
        <p:nvSpPr>
          <p:cNvPr id="4" name="Slide Number Placeholder 3">
            <a:extLst>
              <a:ext uri="{FF2B5EF4-FFF2-40B4-BE49-F238E27FC236}">
                <a16:creationId xmlns:a16="http://schemas.microsoft.com/office/drawing/2014/main" id="{C194BAD7-3C82-7365-CFFB-BBFB2A6657AE}"/>
              </a:ext>
            </a:extLst>
          </p:cNvPr>
          <p:cNvSpPr>
            <a:spLocks noGrp="1"/>
          </p:cNvSpPr>
          <p:nvPr>
            <p:ph type="sldNum" sz="quarter" idx="5"/>
          </p:nvPr>
        </p:nvSpPr>
        <p:spPr/>
        <p:txBody>
          <a:bodyPr/>
          <a:lstStyle/>
          <a:p>
            <a:fld id="{1C9898D1-5A92-4569-899A-D77FABC4E730}" type="slidenum">
              <a:rPr lang="en-US" smtClean="0"/>
              <a:t>7</a:t>
            </a:fld>
            <a:endParaRPr lang="en-US"/>
          </a:p>
        </p:txBody>
      </p:sp>
    </p:spTree>
    <p:extLst>
      <p:ext uri="{BB962C8B-B14F-4D97-AF65-F5344CB8AC3E}">
        <p14:creationId xmlns:p14="http://schemas.microsoft.com/office/powerpoint/2010/main" val="5574660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CD6971-6616-8A0A-BCB2-3ACDEAC89B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3E2A9F-71C7-56B4-DA4A-4E287C0B8A3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3AF0352-E12C-ED4C-5DA3-CDE9B07DBB30}"/>
              </a:ext>
            </a:extLst>
          </p:cNvPr>
          <p:cNvSpPr>
            <a:spLocks noGrp="1"/>
          </p:cNvSpPr>
          <p:nvPr>
            <p:ph type="body" idx="1"/>
          </p:nvPr>
        </p:nvSpPr>
        <p:spPr/>
        <p:txBody>
          <a:bodyPr/>
          <a:lstStyle/>
          <a:p>
            <a:pPr lvl="1"/>
            <a:r>
              <a:rPr lang="en-US" sz="1200" kern="1200" dirty="0">
                <a:solidFill>
                  <a:schemeClr val="tx1"/>
                </a:solidFill>
                <a:effectLst/>
                <a:latin typeface="+mn-lt"/>
                <a:ea typeface="+mn-ea"/>
                <a:cs typeface="+mn-cs"/>
              </a:rPr>
              <a:t>The </a:t>
            </a:r>
            <a:r>
              <a:rPr lang="en-US" sz="1200" u="sng" kern="1200" dirty="0">
                <a:solidFill>
                  <a:schemeClr val="tx1"/>
                </a:solidFill>
                <a:effectLst/>
                <a:latin typeface="+mn-lt"/>
                <a:ea typeface="+mn-ea"/>
                <a:cs typeface="+mn-cs"/>
              </a:rPr>
              <a:t>Loss Function</a:t>
            </a:r>
            <a:r>
              <a:rPr lang="en-US" sz="1200" kern="1200" dirty="0">
                <a:solidFill>
                  <a:schemeClr val="tx1"/>
                </a:solidFill>
                <a:effectLst/>
                <a:latin typeface="+mn-lt"/>
                <a:ea typeface="+mn-ea"/>
                <a:cs typeface="+mn-cs"/>
              </a:rPr>
              <a:t> helps you see how the data is moving and where it is converging. We use the data from the Loss Function to see where the theta0 and theta1 begin and max out at. We take the plots on the graph to help create a 3D model. We then use the 3D model to explore where the data converges at zero. In this image we’re looking at </a:t>
            </a:r>
            <a:r>
              <a:rPr lang="en-US" sz="1200" kern="1200" dirty="0" err="1">
                <a:solidFill>
                  <a:schemeClr val="tx1"/>
                </a:solidFill>
                <a:effectLst/>
                <a:latin typeface="+mn-lt"/>
                <a:ea typeface="+mn-ea"/>
                <a:cs typeface="+mn-cs"/>
              </a:rPr>
              <a:t>Debilt’s</a:t>
            </a:r>
            <a:r>
              <a:rPr lang="en-US" sz="1200" kern="1200" dirty="0">
                <a:solidFill>
                  <a:schemeClr val="tx1"/>
                </a:solidFill>
                <a:effectLst/>
                <a:latin typeface="+mn-lt"/>
                <a:ea typeface="+mn-ea"/>
                <a:cs typeface="+mn-cs"/>
              </a:rPr>
              <a:t> Loss Function graph and then the 3D model. It ran three 3D model algorithms in order to find the convergent point. The purple image here show the interpreted contour plot where it’s a 2D visualization.</a:t>
            </a:r>
          </a:p>
        </p:txBody>
      </p:sp>
      <p:sp>
        <p:nvSpPr>
          <p:cNvPr id="4" name="Slide Number Placeholder 3">
            <a:extLst>
              <a:ext uri="{FF2B5EF4-FFF2-40B4-BE49-F238E27FC236}">
                <a16:creationId xmlns:a16="http://schemas.microsoft.com/office/drawing/2014/main" id="{C721794C-B107-68A2-90BA-13D03219377A}"/>
              </a:ext>
            </a:extLst>
          </p:cNvPr>
          <p:cNvSpPr>
            <a:spLocks noGrp="1"/>
          </p:cNvSpPr>
          <p:nvPr>
            <p:ph type="sldNum" sz="quarter" idx="5"/>
          </p:nvPr>
        </p:nvSpPr>
        <p:spPr/>
        <p:txBody>
          <a:bodyPr/>
          <a:lstStyle/>
          <a:p>
            <a:fld id="{1C9898D1-5A92-4569-899A-D77FABC4E730}" type="slidenum">
              <a:rPr lang="en-US" smtClean="0"/>
              <a:t>8</a:t>
            </a:fld>
            <a:endParaRPr lang="en-US"/>
          </a:p>
        </p:txBody>
      </p:sp>
    </p:spTree>
    <p:extLst>
      <p:ext uri="{BB962C8B-B14F-4D97-AF65-F5344CB8AC3E}">
        <p14:creationId xmlns:p14="http://schemas.microsoft.com/office/powerpoint/2010/main" val="31981481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K-Nearest Neighbor (KNN)</a:t>
            </a:r>
          </a:p>
          <a:p>
            <a:pPr lvl="1"/>
            <a:r>
              <a:rPr lang="en-US" sz="1200" kern="1200" dirty="0">
                <a:solidFill>
                  <a:schemeClr val="tx1"/>
                </a:solidFill>
                <a:effectLst/>
                <a:latin typeface="+mn-lt"/>
                <a:ea typeface="+mn-ea"/>
                <a:cs typeface="+mn-cs"/>
              </a:rPr>
              <a:t>In KNN, we adjust the number of neighbors that the algorithm uses to compare each data point to. This algorithm will decide how to group our data based on the number of neighbors. By slowly adjusting the neighbor size our algorithm can more confidently group the data. To many neighbors can cause overfitting and too little neighbors can cause underfitting. We plot a relationship between the testing and training accuracy and use this to understand how many neighbors are too little or too many and also see the accuracy.</a:t>
            </a:r>
          </a:p>
          <a:p>
            <a:pPr lvl="1"/>
            <a:r>
              <a:rPr lang="en-US" sz="1200" kern="1200" dirty="0">
                <a:solidFill>
                  <a:schemeClr val="tx1"/>
                </a:solidFill>
                <a:effectLst/>
                <a:latin typeface="+mn-lt"/>
                <a:ea typeface="+mn-ea"/>
                <a:cs typeface="+mn-cs"/>
              </a:rPr>
              <a:t>We use confusion matrices to further compare what KNN got right and what it got wrong and depending on the split we used to train and test our data we can determine the percentage of each.</a:t>
            </a:r>
          </a:p>
          <a:p>
            <a:pPr lvl="1"/>
            <a:r>
              <a:rPr lang="en-US" sz="1200" kern="1200" dirty="0">
                <a:solidFill>
                  <a:schemeClr val="tx1"/>
                </a:solidFill>
                <a:effectLst/>
                <a:latin typeface="+mn-lt"/>
                <a:ea typeface="+mn-ea"/>
                <a:cs typeface="+mn-cs"/>
              </a:rPr>
              <a:t>You can see in the first Relationship graph where 5KNN was used the training accuracy starts at 100% and drops to 57% after two neighbors. The Test accuracy starts at about 42% and slowly increases to 47%.</a:t>
            </a:r>
          </a:p>
          <a:p>
            <a:pPr lvl="1"/>
            <a:r>
              <a:rPr lang="en-US" sz="1200" kern="1200" dirty="0">
                <a:solidFill>
                  <a:schemeClr val="tx1"/>
                </a:solidFill>
                <a:effectLst/>
                <a:latin typeface="+mn-lt"/>
                <a:ea typeface="+mn-ea"/>
                <a:cs typeface="+mn-cs"/>
              </a:rPr>
              <a:t>The second graph using 25KNN, the comparison begins to degrade significantly going as low as 48% and the testing accuracy begins to meet it at about 46%</a:t>
            </a:r>
          </a:p>
          <a:p>
            <a:endParaRPr lang="en-US" dirty="0"/>
          </a:p>
        </p:txBody>
      </p:sp>
      <p:sp>
        <p:nvSpPr>
          <p:cNvPr id="4" name="Slide Number Placeholder 3"/>
          <p:cNvSpPr>
            <a:spLocks noGrp="1"/>
          </p:cNvSpPr>
          <p:nvPr>
            <p:ph type="sldNum" sz="quarter" idx="5"/>
          </p:nvPr>
        </p:nvSpPr>
        <p:spPr/>
        <p:txBody>
          <a:bodyPr/>
          <a:lstStyle/>
          <a:p>
            <a:fld id="{1C9898D1-5A92-4569-899A-D77FABC4E730}" type="slidenum">
              <a:rPr lang="en-US" smtClean="0"/>
              <a:t>9</a:t>
            </a:fld>
            <a:endParaRPr lang="en-US"/>
          </a:p>
        </p:txBody>
      </p:sp>
    </p:spTree>
    <p:extLst>
      <p:ext uri="{BB962C8B-B14F-4D97-AF65-F5344CB8AC3E}">
        <p14:creationId xmlns:p14="http://schemas.microsoft.com/office/powerpoint/2010/main" val="2245719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301923" y="1122363"/>
            <a:ext cx="7588155" cy="2621154"/>
          </a:xfrm>
        </p:spPr>
        <p:txBody>
          <a:bodyPr anchor="b">
            <a:norm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3843708"/>
            <a:ext cx="7588155" cy="1414091"/>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C128FA71-3A18-48C0-980F-4B68F7F63042}" type="datetime1">
              <a:rPr lang="en-US" smtClean="0"/>
              <a:t>6/23/2025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799646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E956D-CB73-C986-F100-46487310D11E}"/>
              </a:ext>
            </a:extLst>
          </p:cNvPr>
          <p:cNvSpPr>
            <a:spLocks noGrp="1"/>
          </p:cNvSpPr>
          <p:nvPr>
            <p:ph type="title"/>
          </p:nvPr>
        </p:nvSpPr>
        <p:spPr>
          <a:xfrm>
            <a:off x="612648" y="548640"/>
            <a:ext cx="10515600" cy="1132258"/>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423E6A-A07C-BF0D-EA30-9A8A854E48F1}"/>
              </a:ext>
            </a:extLst>
          </p:cNvPr>
          <p:cNvSpPr>
            <a:spLocks noGrp="1"/>
          </p:cNvSpPr>
          <p:nvPr>
            <p:ph type="body" orient="vert" idx="1"/>
          </p:nvPr>
        </p:nvSpPr>
        <p:spPr>
          <a:xfrm>
            <a:off x="612648" y="1680898"/>
            <a:ext cx="10515600" cy="44960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C9908-8F95-8DFC-72CC-158552B56735}"/>
              </a:ext>
            </a:extLst>
          </p:cNvPr>
          <p:cNvSpPr>
            <a:spLocks noGrp="1"/>
          </p:cNvSpPr>
          <p:nvPr>
            <p:ph type="dt" sz="half" idx="10"/>
          </p:nvPr>
        </p:nvSpPr>
        <p:spPr/>
        <p:txBody>
          <a:bodyPr/>
          <a:lstStyle/>
          <a:p>
            <a:fld id="{7104EDB3-C0E8-45F8-9E1D-1B6C8D1880C0}" type="datetime1">
              <a:rPr lang="en-US" smtClean="0"/>
              <a:t>6/23/2025</a:t>
            </a:fld>
            <a:endParaRPr lang="en-US"/>
          </a:p>
        </p:txBody>
      </p:sp>
      <p:sp>
        <p:nvSpPr>
          <p:cNvPr id="5" name="Footer Placeholder 4">
            <a:extLst>
              <a:ext uri="{FF2B5EF4-FFF2-40B4-BE49-F238E27FC236}">
                <a16:creationId xmlns:a16="http://schemas.microsoft.com/office/drawing/2014/main" id="{2C26C9BE-9060-50CB-2BB7-07307FF89A7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4A835B-97D3-BC22-F0B8-4986D463627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507127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5B0252-346C-F6F4-3642-19F571550D45}"/>
              </a:ext>
            </a:extLst>
          </p:cNvPr>
          <p:cNvSpPr>
            <a:spLocks noGrp="1"/>
          </p:cNvSpPr>
          <p:nvPr>
            <p:ph type="title" orient="vert"/>
          </p:nvPr>
        </p:nvSpPr>
        <p:spPr>
          <a:xfrm>
            <a:off x="9634888" y="578497"/>
            <a:ext cx="2047037" cy="559846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798DA36-7351-9D6A-518B-678AB8A507D3}"/>
              </a:ext>
            </a:extLst>
          </p:cNvPr>
          <p:cNvSpPr>
            <a:spLocks noGrp="1"/>
          </p:cNvSpPr>
          <p:nvPr>
            <p:ph type="body" orient="vert" idx="1"/>
          </p:nvPr>
        </p:nvSpPr>
        <p:spPr>
          <a:xfrm>
            <a:off x="838200" y="578497"/>
            <a:ext cx="8796688" cy="55984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846BDFF-D746-836C-04B8-CA89AD5D1466}"/>
              </a:ext>
            </a:extLst>
          </p:cNvPr>
          <p:cNvSpPr>
            <a:spLocks noGrp="1"/>
          </p:cNvSpPr>
          <p:nvPr>
            <p:ph type="dt" sz="half" idx="10"/>
          </p:nvPr>
        </p:nvSpPr>
        <p:spPr/>
        <p:txBody>
          <a:bodyPr/>
          <a:lstStyle/>
          <a:p>
            <a:fld id="{9CF0EC4B-54ED-4041-B552-9BA760FA3DBA}" type="datetime1">
              <a:rPr lang="en-US" smtClean="0"/>
              <a:t>6/23/2025</a:t>
            </a:fld>
            <a:endParaRPr lang="en-US"/>
          </a:p>
        </p:txBody>
      </p:sp>
      <p:sp>
        <p:nvSpPr>
          <p:cNvPr id="5" name="Footer Placeholder 4">
            <a:extLst>
              <a:ext uri="{FF2B5EF4-FFF2-40B4-BE49-F238E27FC236}">
                <a16:creationId xmlns:a16="http://schemas.microsoft.com/office/drawing/2014/main" id="{919AA929-A9E6-FF9C-0C59-177F892D6A6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316D893-7E81-90DC-4139-7687B39C3AC8}"/>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24804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51C1210E-201E-4473-82AC-2466F5386C38}" type="datetime1">
              <a:rPr lang="en-US" smtClean="0"/>
              <a:t>6/23/2025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9471284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D06AF-EF87-8489-2C82-DEB90B7EFE0C}"/>
              </a:ext>
            </a:extLst>
          </p:cNvPr>
          <p:cNvSpPr>
            <a:spLocks noGrp="1"/>
          </p:cNvSpPr>
          <p:nvPr>
            <p:ph type="title"/>
          </p:nvPr>
        </p:nvSpPr>
        <p:spPr>
          <a:xfrm>
            <a:off x="603381" y="553616"/>
            <a:ext cx="8273140" cy="4008859"/>
          </a:xfrm>
        </p:spPr>
        <p:txBody>
          <a:bodyPr anchor="t">
            <a:normAutofit/>
          </a:bodyPr>
          <a:lstStyle>
            <a:lvl1pPr>
              <a:defRPr sz="5400" cap="all"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8E5678-CA38-1318-9EA2-5E0A4F9A59BA}"/>
              </a:ext>
            </a:extLst>
          </p:cNvPr>
          <p:cNvSpPr>
            <a:spLocks noGrp="1"/>
          </p:cNvSpPr>
          <p:nvPr>
            <p:ph type="body" idx="1"/>
          </p:nvPr>
        </p:nvSpPr>
        <p:spPr>
          <a:xfrm>
            <a:off x="603380" y="4589463"/>
            <a:ext cx="8273140" cy="1384617"/>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E99186-7E5A-60AF-DE69-5C7DA71611AB}"/>
              </a:ext>
            </a:extLst>
          </p:cNvPr>
          <p:cNvSpPr>
            <a:spLocks noGrp="1"/>
          </p:cNvSpPr>
          <p:nvPr>
            <p:ph type="dt" sz="half" idx="10"/>
          </p:nvPr>
        </p:nvSpPr>
        <p:spPr/>
        <p:txBody>
          <a:bodyPr/>
          <a:lstStyle/>
          <a:p>
            <a:fld id="{B01EA198-6CAB-4B8F-B93F-1F9C8C4B6CE7}" type="datetime1">
              <a:rPr lang="en-US" smtClean="0"/>
              <a:t>6/23/2025</a:t>
            </a:fld>
            <a:endParaRPr lang="en-US"/>
          </a:p>
        </p:txBody>
      </p:sp>
      <p:sp>
        <p:nvSpPr>
          <p:cNvPr id="5" name="Footer Placeholder 4">
            <a:extLst>
              <a:ext uri="{FF2B5EF4-FFF2-40B4-BE49-F238E27FC236}">
                <a16:creationId xmlns:a16="http://schemas.microsoft.com/office/drawing/2014/main" id="{82FA13D1-1FBA-E820-323B-77B41F1A66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B39BE85-85F6-4636-C651-D87CC969A49E}"/>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6176367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2E861E-DFBA-B4AA-9356-CDE3D3F57C04}"/>
              </a:ext>
            </a:extLst>
          </p:cNvPr>
          <p:cNvSpPr>
            <a:spLocks noGrp="1"/>
          </p:cNvSpPr>
          <p:nvPr>
            <p:ph sz="half" idx="1"/>
          </p:nvPr>
        </p:nvSpPr>
        <p:spPr>
          <a:xfrm>
            <a:off x="612648"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451D7538-EC5A-3EE7-176F-A58920C507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CA06041F-4525-44D5-AA4F-332294BF1F56}" type="datetime1">
              <a:rPr lang="en-US" smtClean="0"/>
              <a:t>6/23/2025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064848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DA52B0-7419-A946-4523-6D34BCAD26D1}"/>
              </a:ext>
            </a:extLst>
          </p:cNvPr>
          <p:cNvSpPr>
            <a:spLocks noGrp="1"/>
          </p:cNvSpPr>
          <p:nvPr>
            <p:ph sz="half" idx="2"/>
          </p:nvPr>
        </p:nvSpPr>
        <p:spPr>
          <a:xfrm>
            <a:off x="609600" y="2386894"/>
            <a:ext cx="5157787"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BAE980-E611-98B5-04E9-DE4584B0E33F}"/>
              </a:ext>
            </a:extLst>
          </p:cNvPr>
          <p:cNvSpPr>
            <a:spLocks noGrp="1"/>
          </p:cNvSpPr>
          <p:nvPr>
            <p:ph sz="quarter" idx="4"/>
          </p:nvPr>
        </p:nvSpPr>
        <p:spPr>
          <a:xfrm>
            <a:off x="6172199" y="2386894"/>
            <a:ext cx="5183189"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F9557091-BBDF-4EB9-BA6B-2BB67AC4FC0F}" type="datetime1">
              <a:rPr lang="en-US" smtClean="0"/>
              <a:t>6/23/2025</a:t>
            </a:fld>
            <a:endParaRPr lang="en-US"/>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9076130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2D6B226B-77A6-410C-9796-083F278E0125}" type="datetime1">
              <a:rPr lang="en-US" smtClean="0"/>
              <a:t>6/23/2025</a:t>
            </a:fld>
            <a:endParaRPr lang="en-US"/>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9947724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A23A578B-D289-4C40-8593-3D356C49DA58}" type="datetime1">
              <a:rPr lang="en-US" smtClean="0"/>
              <a:t>6/23/2025</a:t>
            </a:fld>
            <a:endParaRPr lang="en-US"/>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2546354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6"/>
            <a:ext cx="6279741" cy="54864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728895"/>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713DFAE3-14DB-48A7-A80F-80DDB072CE3D}" type="datetime1">
              <a:rPr lang="en-US" smtClean="0"/>
              <a:t>6/23/2025</a:t>
            </a:fld>
            <a:endParaRPr lang="en-US"/>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9577855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657103"/>
            <a:ext cx="6483687" cy="55559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92C5EAEF-6478-4102-8F5D-A5FE9FC97ACB}" type="datetime1">
              <a:rPr lang="en-US" smtClean="0"/>
              <a:t>6/23/2025</a:t>
            </a:fld>
            <a:endParaRPr lang="en-US"/>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44782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67F45AC6-C491-4585-A584-9CE2AF7D5500}" type="datetime1">
              <a:rPr lang="en-US" smtClean="0"/>
              <a:t>6/23/2025</a:t>
            </a:fld>
            <a:endParaRPr lang="en-US"/>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CC057153-B650-4DEB-B370-79DDCFDCE934}" type="slidenum">
              <a:rPr lang="en-US" smtClean="0"/>
              <a:t>‹#›</a:t>
            </a:fld>
            <a:endParaRPr lang="en-US"/>
          </a:p>
        </p:txBody>
      </p:sp>
    </p:spTree>
    <p:extLst>
      <p:ext uri="{BB962C8B-B14F-4D97-AF65-F5344CB8AC3E}">
        <p14:creationId xmlns:p14="http://schemas.microsoft.com/office/powerpoint/2010/main" val="3115263811"/>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2" r:id="rId6"/>
    <p:sldLayoutId id="2147483688" r:id="rId7"/>
    <p:sldLayoutId id="2147483689" r:id="rId8"/>
    <p:sldLayoutId id="2147483690" r:id="rId9"/>
    <p:sldLayoutId id="2147483691" r:id="rId10"/>
    <p:sldLayoutId id="2147483693" r:id="rId11"/>
  </p:sldLayoutIdLst>
  <p:hf sldNum="0"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8.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8.xml"/><Relationship Id="rId6" Type="http://schemas.openxmlformats.org/officeDocument/2006/relationships/image" Target="../media/image3.png"/><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8.xml"/><Relationship Id="rId5" Type="http://schemas.openxmlformats.org/officeDocument/2006/relationships/image" Target="../media/image3.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png"/><Relationship Id="rId7" Type="http://schemas.microsoft.com/office/2007/relationships/hdphoto" Target="../media/hdphoto3.wdp"/><Relationship Id="rId2" Type="http://schemas.openxmlformats.org/officeDocument/2006/relationships/notesSlide" Target="../notesSlides/notesSlide13.xml"/><Relationship Id="rId1" Type="http://schemas.openxmlformats.org/officeDocument/2006/relationships/slideLayout" Target="../slideLayouts/slideLayout8.xml"/><Relationship Id="rId6" Type="http://schemas.openxmlformats.org/officeDocument/2006/relationships/image" Target="../media/image22.png"/><Relationship Id="rId5" Type="http://schemas.microsoft.com/office/2007/relationships/hdphoto" Target="../media/hdphoto2.wdp"/><Relationship Id="rId10" Type="http://schemas.openxmlformats.org/officeDocument/2006/relationships/image" Target="../media/image3.png"/><Relationship Id="rId4" Type="http://schemas.openxmlformats.org/officeDocument/2006/relationships/image" Target="../media/image21.png"/><Relationship Id="rId9" Type="http://schemas.microsoft.com/office/2007/relationships/hdphoto" Target="../media/hdphoto4.wdp"/></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8.xml"/><Relationship Id="rId6" Type="http://schemas.openxmlformats.org/officeDocument/2006/relationships/image" Target="../media/image3.png"/><Relationship Id="rId5" Type="http://schemas.openxmlformats.org/officeDocument/2006/relationships/image" Target="../media/image11.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8.xml"/><Relationship Id="rId5" Type="http://schemas.openxmlformats.org/officeDocument/2006/relationships/image" Target="../media/image3.png"/><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8.xml"/><Relationship Id="rId5" Type="http://schemas.openxmlformats.org/officeDocument/2006/relationships/image" Target="../media/image25.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8" Type="http://schemas.openxmlformats.org/officeDocument/2006/relationships/hyperlink" Target="https://jordan-novelli.github.io/JordanNovelli.github.io/" TargetMode="External"/><Relationship Id="rId3" Type="http://schemas.openxmlformats.org/officeDocument/2006/relationships/image" Target="../media/image3.png"/><Relationship Id="rId7" Type="http://schemas.openxmlformats.org/officeDocument/2006/relationships/image" Target="../media/image27.png"/><Relationship Id="rId2" Type="http://schemas.openxmlformats.org/officeDocument/2006/relationships/image" Target="../media/image1.png"/><Relationship Id="rId1" Type="http://schemas.openxmlformats.org/officeDocument/2006/relationships/slideLayout" Target="../slideLayouts/slideLayout8.xml"/><Relationship Id="rId6" Type="http://schemas.openxmlformats.org/officeDocument/2006/relationships/hyperlink" Target="https://github.com/Jordan-Novelli/MachineLearningPartOne-ClimateWinsPython" TargetMode="External"/><Relationship Id="rId5" Type="http://schemas.openxmlformats.org/officeDocument/2006/relationships/image" Target="../media/image26.png"/><Relationship Id="rId10" Type="http://schemas.openxmlformats.org/officeDocument/2006/relationships/image" Target="../media/image29.png"/><Relationship Id="rId4" Type="http://schemas.openxmlformats.org/officeDocument/2006/relationships/hyperlink" Target="https://www.linkedin.com/in/jordan-mesimer-novelli-556931b7/" TargetMode="External"/><Relationship Id="rId9" Type="http://schemas.openxmlformats.org/officeDocument/2006/relationships/image" Target="../media/image28.png"/></Relationships>
</file>

<file path=ppt/slides/_rels/slide2.xml.rels><?xml version="1.0" encoding="UTF-8" standalone="yes"?>
<Relationships xmlns="http://schemas.openxmlformats.org/package/2006/relationships"><Relationship Id="rId8" Type="http://schemas.openxmlformats.org/officeDocument/2006/relationships/slide" Target="slide14.xml"/><Relationship Id="rId3" Type="http://schemas.openxmlformats.org/officeDocument/2006/relationships/image" Target="../media/image1.png"/><Relationship Id="rId7" Type="http://schemas.openxmlformats.org/officeDocument/2006/relationships/slide" Target="slide9.xm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slide" Target="slide5.xml"/><Relationship Id="rId5" Type="http://schemas.openxmlformats.org/officeDocument/2006/relationships/slide" Target="slide4.xml"/><Relationship Id="rId10" Type="http://schemas.openxmlformats.org/officeDocument/2006/relationships/image" Target="../media/image2.jpg"/><Relationship Id="rId4" Type="http://schemas.openxmlformats.org/officeDocument/2006/relationships/slide" Target="slide3.xml"/><Relationship Id="rId9" Type="http://schemas.openxmlformats.org/officeDocument/2006/relationships/slide" Target="slide1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hyperlink" Target="https://www.jma.go.jp/jma/indexe.html"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hyperlink" Target="https://www.noaa.gov/" TargetMode="External"/><Relationship Id="rId5" Type="http://schemas.openxmlformats.org/officeDocument/2006/relationships/hyperlink" Target="https://www.ecad.eu/" TargetMode="External"/><Relationship Id="rId10" Type="http://schemas.openxmlformats.org/officeDocument/2006/relationships/image" Target="../media/image3.png"/><Relationship Id="rId4" Type="http://schemas.openxmlformats.org/officeDocument/2006/relationships/image" Target="../media/image4.png"/><Relationship Id="rId9"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8.xml"/><Relationship Id="rId5" Type="http://schemas.openxmlformats.org/officeDocument/2006/relationships/image" Target="../media/image3.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8.xml"/><Relationship Id="rId5" Type="http://schemas.openxmlformats.org/officeDocument/2006/relationships/image" Target="../media/image3.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3.png"/><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5138385-3B61-C1D7-4427-FA9FEDF05EE3}"/>
            </a:ext>
          </a:extLst>
        </p:cNvPr>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7A875D55-4A80-43E9-38F6-27E366493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close up of clouds&#10;&#10;AI-generated content may be incorrect.">
            <a:extLst>
              <a:ext uri="{FF2B5EF4-FFF2-40B4-BE49-F238E27FC236}">
                <a16:creationId xmlns:a16="http://schemas.microsoft.com/office/drawing/2014/main" id="{8B3FC323-CADE-DBF2-0300-795BF4BDD3E9}"/>
              </a:ext>
            </a:extLst>
          </p:cNvPr>
          <p:cNvPicPr>
            <a:picLocks noGrp="1" noRot="1" noChangeAspect="1" noMove="1" noResize="1" noEditPoints="1" noAdjustHandles="1" noChangeArrowheads="1" noChangeShapeType="1" noCrop="1"/>
          </p:cNvPicPr>
          <p:nvPr/>
        </p:nvPicPr>
        <p:blipFill>
          <a:blip r:embed="rId3">
            <a:alphaModFix amt="40000"/>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a:solidFill>
            <a:schemeClr val="bg1">
              <a:lumMod val="65000"/>
              <a:lumOff val="35000"/>
            </a:schemeClr>
          </a:solidFill>
          <a:effectLst>
            <a:outerShdw blurRad="50800" dist="50800" dir="5400000" sx="1000" sy="1000" algn="ctr" rotWithShape="0">
              <a:srgbClr val="000000">
                <a:alpha val="43137"/>
              </a:srgbClr>
            </a:outerShdw>
            <a:softEdge rad="88900"/>
          </a:effectLst>
        </p:spPr>
      </p:pic>
      <p:sp>
        <p:nvSpPr>
          <p:cNvPr id="2" name="Title 1">
            <a:extLst>
              <a:ext uri="{FF2B5EF4-FFF2-40B4-BE49-F238E27FC236}">
                <a16:creationId xmlns:a16="http://schemas.microsoft.com/office/drawing/2014/main" id="{66520253-FD68-BD1A-38D1-B063DBCFC547}"/>
              </a:ext>
            </a:extLst>
          </p:cNvPr>
          <p:cNvSpPr>
            <a:spLocks noGrp="1"/>
          </p:cNvSpPr>
          <p:nvPr>
            <p:ph type="ctrTitle"/>
          </p:nvPr>
        </p:nvSpPr>
        <p:spPr>
          <a:xfrm>
            <a:off x="1583703" y="1482602"/>
            <a:ext cx="8974318" cy="2236264"/>
          </a:xfrm>
        </p:spPr>
        <p:txBody>
          <a:bodyPr>
            <a:normAutofit/>
          </a:bodyPr>
          <a:lstStyle/>
          <a:p>
            <a:r>
              <a:rPr lang="en-US" sz="5400" u="sng" dirty="0" err="1">
                <a:solidFill>
                  <a:srgbClr val="FFFFFF"/>
                </a:solidFill>
              </a:rPr>
              <a:t>ClimateWins</a:t>
            </a:r>
            <a:r>
              <a:rPr lang="en-US" sz="5400" u="sng" dirty="0">
                <a:solidFill>
                  <a:srgbClr val="FFFFFF"/>
                </a:solidFill>
              </a:rPr>
              <a:t> Predictions</a:t>
            </a:r>
          </a:p>
        </p:txBody>
      </p:sp>
      <p:sp>
        <p:nvSpPr>
          <p:cNvPr id="3" name="Subtitle 2">
            <a:extLst>
              <a:ext uri="{FF2B5EF4-FFF2-40B4-BE49-F238E27FC236}">
                <a16:creationId xmlns:a16="http://schemas.microsoft.com/office/drawing/2014/main" id="{0FE3E125-EFAC-E43C-644A-20A05AB7F9BC}"/>
              </a:ext>
            </a:extLst>
          </p:cNvPr>
          <p:cNvSpPr>
            <a:spLocks noGrp="1"/>
          </p:cNvSpPr>
          <p:nvPr>
            <p:ph type="subTitle" idx="1"/>
          </p:nvPr>
        </p:nvSpPr>
        <p:spPr>
          <a:xfrm>
            <a:off x="2301923" y="3793937"/>
            <a:ext cx="7588155" cy="1414091"/>
          </a:xfrm>
        </p:spPr>
        <p:txBody>
          <a:bodyPr>
            <a:normAutofit/>
          </a:bodyPr>
          <a:lstStyle/>
          <a:p>
            <a:r>
              <a:rPr lang="en-US" sz="2200" dirty="0">
                <a:solidFill>
                  <a:srgbClr val="FFFFFF"/>
                </a:solidFill>
              </a:rPr>
              <a:t>Jordan Novelli</a:t>
            </a:r>
          </a:p>
          <a:p>
            <a:r>
              <a:rPr lang="en-US" sz="1400" dirty="0">
                <a:solidFill>
                  <a:srgbClr val="FFFFFF"/>
                </a:solidFill>
              </a:rPr>
              <a:t>Data Analyst</a:t>
            </a:r>
          </a:p>
          <a:p>
            <a:r>
              <a:rPr lang="en-US" sz="2200" dirty="0">
                <a:solidFill>
                  <a:srgbClr val="FFFFFF"/>
                </a:solidFill>
              </a:rPr>
              <a:t>June 21</a:t>
            </a:r>
            <a:r>
              <a:rPr lang="en-US" sz="2200" baseline="30000" dirty="0">
                <a:solidFill>
                  <a:srgbClr val="FFFFFF"/>
                </a:solidFill>
              </a:rPr>
              <a:t>th</a:t>
            </a:r>
            <a:r>
              <a:rPr lang="en-US" sz="2200" dirty="0">
                <a:solidFill>
                  <a:srgbClr val="FFFFFF"/>
                </a:solidFill>
              </a:rPr>
              <a:t>, 2025</a:t>
            </a:r>
          </a:p>
        </p:txBody>
      </p:sp>
    </p:spTree>
    <p:extLst>
      <p:ext uri="{BB962C8B-B14F-4D97-AF65-F5344CB8AC3E}">
        <p14:creationId xmlns:p14="http://schemas.microsoft.com/office/powerpoint/2010/main" val="145013451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798E6C9-F812-9765-CDD9-B2923307E8BA}"/>
            </a:ext>
          </a:extLst>
        </p:cNvPr>
        <p:cNvGrpSpPr/>
        <p:nvPr/>
      </p:nvGrpSpPr>
      <p:grpSpPr>
        <a:xfrm>
          <a:off x="0" y="0"/>
          <a:ext cx="0" cy="0"/>
          <a:chOff x="0" y="0"/>
          <a:chExt cx="0" cy="0"/>
        </a:xfrm>
      </p:grpSpPr>
      <p:pic>
        <p:nvPicPr>
          <p:cNvPr id="8" name="Picture 7" descr="A close up of clouds&#10;&#10;AI-generated content may be incorrect.">
            <a:extLst>
              <a:ext uri="{FF2B5EF4-FFF2-40B4-BE49-F238E27FC236}">
                <a16:creationId xmlns:a16="http://schemas.microsoft.com/office/drawing/2014/main" id="{5C720C23-8F6D-FC11-52BC-91829F834719}"/>
              </a:ext>
            </a:extLst>
          </p:cNvPr>
          <p:cNvPicPr>
            <a:picLocks noGrp="1" noRot="1" noChangeAspect="1" noMove="1" noResize="1" noEditPoints="1" noAdjustHandles="1" noChangeArrowheads="1" noChangeShapeType="1" noCrop="1"/>
          </p:cNvPicPr>
          <p:nvPr/>
        </p:nvPicPr>
        <p:blipFill>
          <a:blip r:embed="rId3">
            <a:alphaModFix amt="40000"/>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a:solidFill>
            <a:schemeClr val="bg1">
              <a:lumMod val="65000"/>
              <a:lumOff val="35000"/>
            </a:schemeClr>
          </a:solidFill>
          <a:effectLst>
            <a:outerShdw blurRad="50800" dist="50800" dir="5400000" sx="1000" sy="1000" algn="ctr" rotWithShape="0">
              <a:srgbClr val="000000">
                <a:alpha val="43137"/>
              </a:srgbClr>
            </a:outerShdw>
            <a:softEdge rad="88900"/>
          </a:effectLst>
        </p:spPr>
      </p:pic>
      <p:sp>
        <p:nvSpPr>
          <p:cNvPr id="2" name="Title 1">
            <a:extLst>
              <a:ext uri="{FF2B5EF4-FFF2-40B4-BE49-F238E27FC236}">
                <a16:creationId xmlns:a16="http://schemas.microsoft.com/office/drawing/2014/main" id="{642DA279-40D0-00CF-39FE-6B6646111927}"/>
              </a:ext>
            </a:extLst>
          </p:cNvPr>
          <p:cNvSpPr>
            <a:spLocks noGrp="1"/>
          </p:cNvSpPr>
          <p:nvPr>
            <p:ph type="title"/>
          </p:nvPr>
        </p:nvSpPr>
        <p:spPr>
          <a:xfrm>
            <a:off x="97277" y="553616"/>
            <a:ext cx="4503906" cy="1757505"/>
          </a:xfrm>
        </p:spPr>
        <p:txBody>
          <a:bodyPr>
            <a:noAutofit/>
          </a:bodyPr>
          <a:lstStyle/>
          <a:p>
            <a:r>
              <a:rPr lang="en-US" sz="3600" u="sng" dirty="0">
                <a:solidFill>
                  <a:srgbClr val="FFFFFF"/>
                </a:solidFill>
              </a:rPr>
              <a:t>Supervised Learning Algorithms Best Fit</a:t>
            </a:r>
          </a:p>
        </p:txBody>
      </p:sp>
      <p:sp>
        <p:nvSpPr>
          <p:cNvPr id="4" name="Text Placeholder 3">
            <a:extLst>
              <a:ext uri="{FF2B5EF4-FFF2-40B4-BE49-F238E27FC236}">
                <a16:creationId xmlns:a16="http://schemas.microsoft.com/office/drawing/2014/main" id="{091875D1-9ADF-DA3D-0824-869C241FF457}"/>
              </a:ext>
            </a:extLst>
          </p:cNvPr>
          <p:cNvSpPr>
            <a:spLocks noGrp="1"/>
          </p:cNvSpPr>
          <p:nvPr>
            <p:ph type="body" sz="half" idx="2"/>
          </p:nvPr>
        </p:nvSpPr>
        <p:spPr>
          <a:xfrm>
            <a:off x="97277" y="2326514"/>
            <a:ext cx="4503906" cy="3728895"/>
          </a:xfrm>
        </p:spPr>
        <p:txBody>
          <a:bodyPr/>
          <a:lstStyle/>
          <a:p>
            <a:pPr marL="285750" indent="-285750">
              <a:buFont typeface="Arial" panose="020B0604020202020204" pitchFamily="34" charset="0"/>
              <a:buChar char="•"/>
            </a:pPr>
            <a:r>
              <a:rPr lang="en-US" b="1" u="sng" dirty="0"/>
              <a:t>K-Nearest Neighbor</a:t>
            </a:r>
          </a:p>
          <a:p>
            <a:pPr marL="285750" indent="-285750">
              <a:buFont typeface="Arial" panose="020B0604020202020204" pitchFamily="34" charset="0"/>
              <a:buChar char="•"/>
            </a:pPr>
            <a:r>
              <a:rPr lang="en-US" dirty="0"/>
              <a:t>Decision Tree</a:t>
            </a:r>
          </a:p>
          <a:p>
            <a:pPr marL="285750" indent="-285750">
              <a:buFont typeface="Arial" panose="020B0604020202020204" pitchFamily="34" charset="0"/>
              <a:buChar char="•"/>
            </a:pPr>
            <a:r>
              <a:rPr lang="en-US" dirty="0"/>
              <a:t>Artificial Neural Network</a:t>
            </a:r>
          </a:p>
          <a:p>
            <a:endParaRPr lang="en-US" dirty="0"/>
          </a:p>
        </p:txBody>
      </p:sp>
      <p:pic>
        <p:nvPicPr>
          <p:cNvPr id="7" name="Content Placeholder 6" descr="A screenshot of a computer screen&#10;&#10;AI-generated content may be incorrect.">
            <a:extLst>
              <a:ext uri="{FF2B5EF4-FFF2-40B4-BE49-F238E27FC236}">
                <a16:creationId xmlns:a16="http://schemas.microsoft.com/office/drawing/2014/main" id="{40540F12-53E6-869A-B104-4A9F2B1FC4EC}"/>
              </a:ext>
            </a:extLst>
          </p:cNvPr>
          <p:cNvPicPr>
            <a:picLocks noGrp="1" noChangeAspect="1"/>
          </p:cNvPicPr>
          <p:nvPr>
            <p:ph idx="1"/>
          </p:nvPr>
        </p:nvPicPr>
        <p:blipFill>
          <a:blip r:embed="rId4">
            <a:extLst>
              <a:ext uri="{BEBA8EAE-BF5A-486C-A8C5-ECC9F3942E4B}">
                <a14:imgProps xmlns:a14="http://schemas.microsoft.com/office/drawing/2010/main">
                  <a14:imgLayer r:embed="rId5">
                    <a14:imgEffect>
                      <a14:sharpenSoften amount="65000"/>
                    </a14:imgEffect>
                  </a14:imgLayer>
                </a14:imgProps>
              </a:ext>
              <a:ext uri="{28A0092B-C50C-407E-A947-70E740481C1C}">
                <a14:useLocalDpi xmlns:a14="http://schemas.microsoft.com/office/drawing/2010/main" val="0"/>
              </a:ext>
            </a:extLst>
          </a:blip>
          <a:stretch>
            <a:fillRect/>
          </a:stretch>
        </p:blipFill>
        <p:spPr>
          <a:xfrm>
            <a:off x="4570189" y="145915"/>
            <a:ext cx="7456854" cy="6478621"/>
          </a:xfrm>
        </p:spPr>
      </p:pic>
      <p:pic>
        <p:nvPicPr>
          <p:cNvPr id="12" name="Picture 11">
            <a:extLst>
              <a:ext uri="{FF2B5EF4-FFF2-40B4-BE49-F238E27FC236}">
                <a16:creationId xmlns:a16="http://schemas.microsoft.com/office/drawing/2014/main" id="{AE073EA4-7131-2DEF-4509-60D496B13C7C}"/>
              </a:ext>
            </a:extLst>
          </p:cNvPr>
          <p:cNvPicPr>
            <a:picLocks noChangeAspect="1"/>
          </p:cNvPicPr>
          <p:nvPr/>
        </p:nvPicPr>
        <p:blipFill>
          <a:blip r:embed="rId6"/>
          <a:stretch>
            <a:fillRect/>
          </a:stretch>
        </p:blipFill>
        <p:spPr>
          <a:xfrm>
            <a:off x="0" y="6534884"/>
            <a:ext cx="1469263" cy="323116"/>
          </a:xfrm>
          <a:prstGeom prst="rect">
            <a:avLst/>
          </a:prstGeom>
        </p:spPr>
      </p:pic>
    </p:spTree>
    <p:extLst>
      <p:ext uri="{BB962C8B-B14F-4D97-AF65-F5344CB8AC3E}">
        <p14:creationId xmlns:p14="http://schemas.microsoft.com/office/powerpoint/2010/main" val="598470502"/>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E9F195B-391E-8F15-296F-0CE13F875F3D}"/>
            </a:ext>
          </a:extLst>
        </p:cNvPr>
        <p:cNvGrpSpPr/>
        <p:nvPr/>
      </p:nvGrpSpPr>
      <p:grpSpPr>
        <a:xfrm>
          <a:off x="0" y="0"/>
          <a:ext cx="0" cy="0"/>
          <a:chOff x="0" y="0"/>
          <a:chExt cx="0" cy="0"/>
        </a:xfrm>
      </p:grpSpPr>
      <p:pic>
        <p:nvPicPr>
          <p:cNvPr id="8" name="Picture 7" descr="A close up of clouds&#10;&#10;AI-generated content may be incorrect.">
            <a:extLst>
              <a:ext uri="{FF2B5EF4-FFF2-40B4-BE49-F238E27FC236}">
                <a16:creationId xmlns:a16="http://schemas.microsoft.com/office/drawing/2014/main" id="{7C689869-D873-4708-D4E6-C6D52A1C3456}"/>
              </a:ext>
            </a:extLst>
          </p:cNvPr>
          <p:cNvPicPr>
            <a:picLocks noGrp="1" noRot="1" noChangeAspect="1" noMove="1" noResize="1" noEditPoints="1" noAdjustHandles="1" noChangeArrowheads="1" noChangeShapeType="1" noCrop="1"/>
          </p:cNvPicPr>
          <p:nvPr/>
        </p:nvPicPr>
        <p:blipFill>
          <a:blip r:embed="rId3">
            <a:alphaModFix amt="40000"/>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a:solidFill>
            <a:schemeClr val="bg1">
              <a:lumMod val="65000"/>
              <a:lumOff val="35000"/>
            </a:schemeClr>
          </a:solidFill>
          <a:effectLst>
            <a:outerShdw blurRad="50800" dist="50800" dir="5400000" sx="1000" sy="1000" algn="ctr" rotWithShape="0">
              <a:srgbClr val="000000">
                <a:alpha val="43137"/>
              </a:srgbClr>
            </a:outerShdw>
            <a:softEdge rad="88900"/>
          </a:effectLst>
        </p:spPr>
      </p:pic>
      <p:sp>
        <p:nvSpPr>
          <p:cNvPr id="2" name="Title 1">
            <a:extLst>
              <a:ext uri="{FF2B5EF4-FFF2-40B4-BE49-F238E27FC236}">
                <a16:creationId xmlns:a16="http://schemas.microsoft.com/office/drawing/2014/main" id="{B1140CC9-7D88-FBDC-6A11-EA16612581BA}"/>
              </a:ext>
            </a:extLst>
          </p:cNvPr>
          <p:cNvSpPr>
            <a:spLocks noGrp="1"/>
          </p:cNvSpPr>
          <p:nvPr>
            <p:ph type="title"/>
          </p:nvPr>
        </p:nvSpPr>
        <p:spPr>
          <a:xfrm>
            <a:off x="97277" y="553616"/>
            <a:ext cx="4503906" cy="1757505"/>
          </a:xfrm>
        </p:spPr>
        <p:txBody>
          <a:bodyPr>
            <a:noAutofit/>
          </a:bodyPr>
          <a:lstStyle/>
          <a:p>
            <a:r>
              <a:rPr lang="en-US" sz="3600" u="sng" dirty="0">
                <a:solidFill>
                  <a:srgbClr val="FFFFFF"/>
                </a:solidFill>
              </a:rPr>
              <a:t>Supervised Learning Algorithms Best Fit</a:t>
            </a:r>
          </a:p>
        </p:txBody>
      </p:sp>
      <p:sp>
        <p:nvSpPr>
          <p:cNvPr id="4" name="Text Placeholder 3">
            <a:extLst>
              <a:ext uri="{FF2B5EF4-FFF2-40B4-BE49-F238E27FC236}">
                <a16:creationId xmlns:a16="http://schemas.microsoft.com/office/drawing/2014/main" id="{C3B6CD71-73A4-B1BE-D4C8-17AEEE7E575A}"/>
              </a:ext>
            </a:extLst>
          </p:cNvPr>
          <p:cNvSpPr>
            <a:spLocks noGrp="1"/>
          </p:cNvSpPr>
          <p:nvPr>
            <p:ph type="body" sz="half" idx="2"/>
          </p:nvPr>
        </p:nvSpPr>
        <p:spPr>
          <a:xfrm>
            <a:off x="97277" y="2326514"/>
            <a:ext cx="4503906" cy="3728895"/>
          </a:xfrm>
        </p:spPr>
        <p:txBody>
          <a:bodyPr/>
          <a:lstStyle/>
          <a:p>
            <a:pPr marL="285750" indent="-285750">
              <a:buFont typeface="Arial" panose="020B0604020202020204" pitchFamily="34" charset="0"/>
              <a:buChar char="•"/>
            </a:pPr>
            <a:r>
              <a:rPr lang="en-US" dirty="0"/>
              <a:t>K-Nearest Neighbor</a:t>
            </a:r>
          </a:p>
          <a:p>
            <a:pPr marL="285750" indent="-285750">
              <a:buFont typeface="Arial" panose="020B0604020202020204" pitchFamily="34" charset="0"/>
              <a:buChar char="•"/>
            </a:pPr>
            <a:r>
              <a:rPr lang="en-US" b="1" u="sng" dirty="0"/>
              <a:t>Decision Tree</a:t>
            </a:r>
          </a:p>
          <a:p>
            <a:pPr marL="285750" indent="-285750">
              <a:buFont typeface="Arial" panose="020B0604020202020204" pitchFamily="34" charset="0"/>
              <a:buChar char="•"/>
            </a:pPr>
            <a:r>
              <a:rPr lang="en-US" dirty="0"/>
              <a:t>Artificial Neural Network</a:t>
            </a:r>
          </a:p>
          <a:p>
            <a:endParaRPr lang="en-US" dirty="0"/>
          </a:p>
        </p:txBody>
      </p:sp>
      <p:pic>
        <p:nvPicPr>
          <p:cNvPr id="11" name="Content Placeholder 10" descr="A black and orange grid&#10;&#10;AI-generated content may be incorrect.">
            <a:extLst>
              <a:ext uri="{FF2B5EF4-FFF2-40B4-BE49-F238E27FC236}">
                <a16:creationId xmlns:a16="http://schemas.microsoft.com/office/drawing/2014/main" id="{FD4AA70A-1C4C-C4A8-A65B-F99FB635CB3F}"/>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4601183" y="159489"/>
            <a:ext cx="5733664" cy="4993330"/>
          </a:xfrm>
        </p:spPr>
      </p:pic>
      <p:pic>
        <p:nvPicPr>
          <p:cNvPr id="13" name="Picture 12" descr="A diagram of a algorithm&#10;&#10;AI-generated content may be incorrect.">
            <a:extLst>
              <a:ext uri="{FF2B5EF4-FFF2-40B4-BE49-F238E27FC236}">
                <a16:creationId xmlns:a16="http://schemas.microsoft.com/office/drawing/2014/main" id="{29BAFD89-632F-FCAD-4B5A-3B3CB887E6A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98070" y="3611984"/>
            <a:ext cx="3091418" cy="3091418"/>
          </a:xfrm>
          <a:prstGeom prst="rect">
            <a:avLst/>
          </a:prstGeom>
        </p:spPr>
      </p:pic>
      <p:pic>
        <p:nvPicPr>
          <p:cNvPr id="14" name="Picture 13">
            <a:extLst>
              <a:ext uri="{FF2B5EF4-FFF2-40B4-BE49-F238E27FC236}">
                <a16:creationId xmlns:a16="http://schemas.microsoft.com/office/drawing/2014/main" id="{4EB8A5F9-01F8-0873-1A6D-B7CF3A91BBBC}"/>
              </a:ext>
            </a:extLst>
          </p:cNvPr>
          <p:cNvPicPr>
            <a:picLocks noChangeAspect="1"/>
          </p:cNvPicPr>
          <p:nvPr/>
        </p:nvPicPr>
        <p:blipFill>
          <a:blip r:embed="rId6"/>
          <a:stretch>
            <a:fillRect/>
          </a:stretch>
        </p:blipFill>
        <p:spPr>
          <a:xfrm>
            <a:off x="0" y="6534884"/>
            <a:ext cx="1469263" cy="323116"/>
          </a:xfrm>
          <a:prstGeom prst="rect">
            <a:avLst/>
          </a:prstGeom>
        </p:spPr>
      </p:pic>
    </p:spTree>
    <p:extLst>
      <p:ext uri="{BB962C8B-B14F-4D97-AF65-F5344CB8AC3E}">
        <p14:creationId xmlns:p14="http://schemas.microsoft.com/office/powerpoint/2010/main" val="397119607"/>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282F5C1-9468-BB22-1AB6-1E8E796FE8B4}"/>
            </a:ext>
          </a:extLst>
        </p:cNvPr>
        <p:cNvGrpSpPr/>
        <p:nvPr/>
      </p:nvGrpSpPr>
      <p:grpSpPr>
        <a:xfrm>
          <a:off x="0" y="0"/>
          <a:ext cx="0" cy="0"/>
          <a:chOff x="0" y="0"/>
          <a:chExt cx="0" cy="0"/>
        </a:xfrm>
      </p:grpSpPr>
      <p:pic>
        <p:nvPicPr>
          <p:cNvPr id="8" name="Picture 7" descr="A close up of clouds&#10;&#10;AI-generated content may be incorrect.">
            <a:extLst>
              <a:ext uri="{FF2B5EF4-FFF2-40B4-BE49-F238E27FC236}">
                <a16:creationId xmlns:a16="http://schemas.microsoft.com/office/drawing/2014/main" id="{1A79736B-3C6C-72A5-3104-F1EA11C1EB63}"/>
              </a:ext>
            </a:extLst>
          </p:cNvPr>
          <p:cNvPicPr>
            <a:picLocks noGrp="1" noRot="1" noChangeAspect="1" noMove="1" noResize="1" noEditPoints="1" noAdjustHandles="1" noChangeArrowheads="1" noChangeShapeType="1" noCrop="1"/>
          </p:cNvPicPr>
          <p:nvPr/>
        </p:nvPicPr>
        <p:blipFill>
          <a:blip r:embed="rId3">
            <a:alphaModFix amt="40000"/>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a:solidFill>
            <a:schemeClr val="bg1">
              <a:lumMod val="65000"/>
              <a:lumOff val="35000"/>
            </a:schemeClr>
          </a:solidFill>
          <a:effectLst>
            <a:outerShdw blurRad="50800" dist="50800" dir="5400000" sx="1000" sy="1000" algn="ctr" rotWithShape="0">
              <a:srgbClr val="000000">
                <a:alpha val="43137"/>
              </a:srgbClr>
            </a:outerShdw>
            <a:softEdge rad="88900"/>
          </a:effectLst>
        </p:spPr>
      </p:pic>
      <p:sp>
        <p:nvSpPr>
          <p:cNvPr id="2" name="Title 1">
            <a:extLst>
              <a:ext uri="{FF2B5EF4-FFF2-40B4-BE49-F238E27FC236}">
                <a16:creationId xmlns:a16="http://schemas.microsoft.com/office/drawing/2014/main" id="{DA160841-D157-50C8-05A1-A04D104781BF}"/>
              </a:ext>
            </a:extLst>
          </p:cNvPr>
          <p:cNvSpPr>
            <a:spLocks noGrp="1"/>
          </p:cNvSpPr>
          <p:nvPr>
            <p:ph type="title"/>
          </p:nvPr>
        </p:nvSpPr>
        <p:spPr>
          <a:xfrm>
            <a:off x="97277" y="553616"/>
            <a:ext cx="4503906" cy="1757505"/>
          </a:xfrm>
        </p:spPr>
        <p:txBody>
          <a:bodyPr>
            <a:noAutofit/>
          </a:bodyPr>
          <a:lstStyle/>
          <a:p>
            <a:r>
              <a:rPr lang="en-US" sz="3600" u="sng" dirty="0">
                <a:solidFill>
                  <a:srgbClr val="FFFFFF"/>
                </a:solidFill>
              </a:rPr>
              <a:t>Supervised Learning Algorithms Best Fit</a:t>
            </a:r>
          </a:p>
        </p:txBody>
      </p:sp>
      <p:sp>
        <p:nvSpPr>
          <p:cNvPr id="4" name="Text Placeholder 3">
            <a:extLst>
              <a:ext uri="{FF2B5EF4-FFF2-40B4-BE49-F238E27FC236}">
                <a16:creationId xmlns:a16="http://schemas.microsoft.com/office/drawing/2014/main" id="{627ED16F-9D7E-5B99-923F-DFB0737ADF72}"/>
              </a:ext>
            </a:extLst>
          </p:cNvPr>
          <p:cNvSpPr>
            <a:spLocks noGrp="1"/>
          </p:cNvSpPr>
          <p:nvPr>
            <p:ph type="body" sz="half" idx="2"/>
          </p:nvPr>
        </p:nvSpPr>
        <p:spPr>
          <a:xfrm>
            <a:off x="97277" y="2326514"/>
            <a:ext cx="4503906" cy="3728895"/>
          </a:xfrm>
        </p:spPr>
        <p:txBody>
          <a:bodyPr/>
          <a:lstStyle/>
          <a:p>
            <a:pPr marL="285750" indent="-285750">
              <a:buFont typeface="Arial" panose="020B0604020202020204" pitchFamily="34" charset="0"/>
              <a:buChar char="•"/>
            </a:pPr>
            <a:r>
              <a:rPr lang="en-US" dirty="0"/>
              <a:t>K-Nearest Neighbor</a:t>
            </a:r>
          </a:p>
          <a:p>
            <a:pPr marL="285750" indent="-285750">
              <a:buFont typeface="Arial" panose="020B0604020202020204" pitchFamily="34" charset="0"/>
              <a:buChar char="•"/>
            </a:pPr>
            <a:r>
              <a:rPr lang="en-US" b="1" u="sng" dirty="0"/>
              <a:t>Decision Tree</a:t>
            </a:r>
          </a:p>
          <a:p>
            <a:pPr marL="285750" indent="-285750">
              <a:buFont typeface="Arial" panose="020B0604020202020204" pitchFamily="34" charset="0"/>
              <a:buChar char="•"/>
            </a:pPr>
            <a:r>
              <a:rPr lang="en-US" dirty="0"/>
              <a:t>Artificial Neural Network</a:t>
            </a:r>
          </a:p>
          <a:p>
            <a:endParaRPr lang="en-US" dirty="0"/>
          </a:p>
        </p:txBody>
      </p:sp>
      <p:pic>
        <p:nvPicPr>
          <p:cNvPr id="7" name="Content Placeholder 6" descr="A graph of blue dots&#10;&#10;AI-generated content may be incorrect.">
            <a:extLst>
              <a:ext uri="{FF2B5EF4-FFF2-40B4-BE49-F238E27FC236}">
                <a16:creationId xmlns:a16="http://schemas.microsoft.com/office/drawing/2014/main" id="{00F08870-1D77-D6E6-B961-706FC737EE54}"/>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5347964" y="1102673"/>
            <a:ext cx="5852172" cy="4389129"/>
          </a:xfrm>
        </p:spPr>
      </p:pic>
      <p:pic>
        <p:nvPicPr>
          <p:cNvPr id="9" name="Picture 8">
            <a:extLst>
              <a:ext uri="{FF2B5EF4-FFF2-40B4-BE49-F238E27FC236}">
                <a16:creationId xmlns:a16="http://schemas.microsoft.com/office/drawing/2014/main" id="{5562672B-DABD-60EA-7507-4E2506E168CC}"/>
              </a:ext>
            </a:extLst>
          </p:cNvPr>
          <p:cNvPicPr>
            <a:picLocks noChangeAspect="1"/>
          </p:cNvPicPr>
          <p:nvPr/>
        </p:nvPicPr>
        <p:blipFill>
          <a:blip r:embed="rId5"/>
          <a:stretch>
            <a:fillRect/>
          </a:stretch>
        </p:blipFill>
        <p:spPr>
          <a:xfrm>
            <a:off x="0" y="6534884"/>
            <a:ext cx="1469263" cy="323116"/>
          </a:xfrm>
          <a:prstGeom prst="rect">
            <a:avLst/>
          </a:prstGeom>
        </p:spPr>
      </p:pic>
    </p:spTree>
    <p:extLst>
      <p:ext uri="{BB962C8B-B14F-4D97-AF65-F5344CB8AC3E}">
        <p14:creationId xmlns:p14="http://schemas.microsoft.com/office/powerpoint/2010/main" val="1064275087"/>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8BC537D-2270-8B0A-3E96-4F0172066584}"/>
            </a:ext>
          </a:extLst>
        </p:cNvPr>
        <p:cNvGrpSpPr/>
        <p:nvPr/>
      </p:nvGrpSpPr>
      <p:grpSpPr>
        <a:xfrm>
          <a:off x="0" y="0"/>
          <a:ext cx="0" cy="0"/>
          <a:chOff x="0" y="0"/>
          <a:chExt cx="0" cy="0"/>
        </a:xfrm>
      </p:grpSpPr>
      <p:pic>
        <p:nvPicPr>
          <p:cNvPr id="8" name="Picture 7" descr="A close up of clouds&#10;&#10;AI-generated content may be incorrect.">
            <a:extLst>
              <a:ext uri="{FF2B5EF4-FFF2-40B4-BE49-F238E27FC236}">
                <a16:creationId xmlns:a16="http://schemas.microsoft.com/office/drawing/2014/main" id="{3FFB9A8D-287D-C844-D7DD-59ED60CA3A09}"/>
              </a:ext>
            </a:extLst>
          </p:cNvPr>
          <p:cNvPicPr>
            <a:picLocks noGrp="1" noRot="1" noChangeAspect="1" noMove="1" noResize="1" noEditPoints="1" noAdjustHandles="1" noChangeArrowheads="1" noChangeShapeType="1" noCrop="1"/>
          </p:cNvPicPr>
          <p:nvPr/>
        </p:nvPicPr>
        <p:blipFill>
          <a:blip r:embed="rId3">
            <a:alphaModFix amt="40000"/>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a:solidFill>
            <a:schemeClr val="bg1">
              <a:lumMod val="65000"/>
              <a:lumOff val="35000"/>
            </a:schemeClr>
          </a:solidFill>
          <a:effectLst>
            <a:outerShdw blurRad="50800" dist="50800" dir="5400000" sx="1000" sy="1000" algn="ctr" rotWithShape="0">
              <a:srgbClr val="000000">
                <a:alpha val="43137"/>
              </a:srgbClr>
            </a:outerShdw>
            <a:softEdge rad="88900"/>
          </a:effectLst>
        </p:spPr>
      </p:pic>
      <p:sp>
        <p:nvSpPr>
          <p:cNvPr id="2" name="Title 1">
            <a:extLst>
              <a:ext uri="{FF2B5EF4-FFF2-40B4-BE49-F238E27FC236}">
                <a16:creationId xmlns:a16="http://schemas.microsoft.com/office/drawing/2014/main" id="{4366AEDE-3D5A-104F-0894-C1704005EDE6}"/>
              </a:ext>
            </a:extLst>
          </p:cNvPr>
          <p:cNvSpPr>
            <a:spLocks noGrp="1"/>
          </p:cNvSpPr>
          <p:nvPr>
            <p:ph type="title"/>
          </p:nvPr>
        </p:nvSpPr>
        <p:spPr>
          <a:xfrm>
            <a:off x="97277" y="553616"/>
            <a:ext cx="4503906" cy="1757505"/>
          </a:xfrm>
        </p:spPr>
        <p:txBody>
          <a:bodyPr>
            <a:noAutofit/>
          </a:bodyPr>
          <a:lstStyle/>
          <a:p>
            <a:r>
              <a:rPr lang="en-US" sz="3600" u="sng" dirty="0">
                <a:solidFill>
                  <a:srgbClr val="FFFFFF"/>
                </a:solidFill>
              </a:rPr>
              <a:t>Supervised Learning Algorithms Best Fit</a:t>
            </a:r>
          </a:p>
        </p:txBody>
      </p:sp>
      <p:sp>
        <p:nvSpPr>
          <p:cNvPr id="4" name="Text Placeholder 3">
            <a:extLst>
              <a:ext uri="{FF2B5EF4-FFF2-40B4-BE49-F238E27FC236}">
                <a16:creationId xmlns:a16="http://schemas.microsoft.com/office/drawing/2014/main" id="{BBBCF83E-4D7A-BD05-49CA-34E85EF90932}"/>
              </a:ext>
            </a:extLst>
          </p:cNvPr>
          <p:cNvSpPr>
            <a:spLocks noGrp="1"/>
          </p:cNvSpPr>
          <p:nvPr>
            <p:ph type="body" sz="half" idx="2"/>
          </p:nvPr>
        </p:nvSpPr>
        <p:spPr>
          <a:xfrm>
            <a:off x="97277" y="2326514"/>
            <a:ext cx="4503906" cy="3728895"/>
          </a:xfrm>
        </p:spPr>
        <p:txBody>
          <a:bodyPr/>
          <a:lstStyle/>
          <a:p>
            <a:pPr marL="285750" indent="-285750">
              <a:buFont typeface="Arial" panose="020B0604020202020204" pitchFamily="34" charset="0"/>
              <a:buChar char="•"/>
            </a:pPr>
            <a:r>
              <a:rPr lang="en-US" dirty="0"/>
              <a:t>K-Nearest Neighbor</a:t>
            </a:r>
          </a:p>
          <a:p>
            <a:pPr marL="285750" indent="-285750">
              <a:buFont typeface="Arial" panose="020B0604020202020204" pitchFamily="34" charset="0"/>
              <a:buChar char="•"/>
            </a:pPr>
            <a:r>
              <a:rPr lang="en-US" dirty="0"/>
              <a:t>Decision Tree</a:t>
            </a:r>
          </a:p>
          <a:p>
            <a:pPr marL="285750" indent="-285750">
              <a:buFont typeface="Arial" panose="020B0604020202020204" pitchFamily="34" charset="0"/>
              <a:buChar char="•"/>
            </a:pPr>
            <a:r>
              <a:rPr lang="en-US" b="1" u="sng" dirty="0"/>
              <a:t>Artificial Neural Network</a:t>
            </a:r>
          </a:p>
          <a:p>
            <a:endParaRPr lang="en-US" dirty="0"/>
          </a:p>
        </p:txBody>
      </p:sp>
      <p:pic>
        <p:nvPicPr>
          <p:cNvPr id="19" name="Picture 18" descr="A screenshot of a computer&#10;&#10;AI-generated content may be incorrect.">
            <a:extLst>
              <a:ext uri="{FF2B5EF4-FFF2-40B4-BE49-F238E27FC236}">
                <a16:creationId xmlns:a16="http://schemas.microsoft.com/office/drawing/2014/main" id="{9CFEE797-2DC6-4338-A091-EF4539779A93}"/>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 uri="{28A0092B-C50C-407E-A947-70E740481C1C}">
                <a14:useLocalDpi xmlns:a14="http://schemas.microsoft.com/office/drawing/2010/main" val="0"/>
              </a:ext>
            </a:extLst>
          </a:blip>
          <a:stretch>
            <a:fillRect/>
          </a:stretch>
        </p:blipFill>
        <p:spPr>
          <a:xfrm>
            <a:off x="5528928" y="68985"/>
            <a:ext cx="6446612" cy="1908671"/>
          </a:xfrm>
          <a:prstGeom prst="rect">
            <a:avLst/>
          </a:prstGeom>
        </p:spPr>
      </p:pic>
      <p:pic>
        <p:nvPicPr>
          <p:cNvPr id="21" name="Picture 20" descr="A screenshot of a computer&#10;&#10;AI-generated content may be incorrect.">
            <a:extLst>
              <a:ext uri="{FF2B5EF4-FFF2-40B4-BE49-F238E27FC236}">
                <a16:creationId xmlns:a16="http://schemas.microsoft.com/office/drawing/2014/main" id="{BBE18FDD-39F2-34BF-2C2A-48139E4A7B65}"/>
              </a:ext>
            </a:extLst>
          </p:cNvPr>
          <p:cNvPicPr>
            <a:picLocks noChangeAspect="1"/>
          </p:cNvPicPr>
          <p:nvPr/>
        </p:nvPicPr>
        <p:blipFill>
          <a:blip r:embed="rId6">
            <a:extLst>
              <a:ext uri="{BEBA8EAE-BF5A-486C-A8C5-ECC9F3942E4B}">
                <a14:imgProps xmlns:a14="http://schemas.microsoft.com/office/drawing/2010/main">
                  <a14:imgLayer r:embed="rId7">
                    <a14:imgEffect>
                      <a14:sharpenSoften amount="50000"/>
                    </a14:imgEffect>
                  </a14:imgLayer>
                </a14:imgProps>
              </a:ext>
              <a:ext uri="{28A0092B-C50C-407E-A947-70E740481C1C}">
                <a14:useLocalDpi xmlns:a14="http://schemas.microsoft.com/office/drawing/2010/main" val="0"/>
              </a:ext>
            </a:extLst>
          </a:blip>
          <a:stretch>
            <a:fillRect/>
          </a:stretch>
        </p:blipFill>
        <p:spPr>
          <a:xfrm>
            <a:off x="5528929" y="2061028"/>
            <a:ext cx="6446611" cy="2274886"/>
          </a:xfrm>
          <a:prstGeom prst="rect">
            <a:avLst/>
          </a:prstGeom>
        </p:spPr>
      </p:pic>
      <p:pic>
        <p:nvPicPr>
          <p:cNvPr id="23" name="Picture 22" descr="A screenshot of a computer&#10;&#10;AI-generated content may be incorrect.">
            <a:extLst>
              <a:ext uri="{FF2B5EF4-FFF2-40B4-BE49-F238E27FC236}">
                <a16:creationId xmlns:a16="http://schemas.microsoft.com/office/drawing/2014/main" id="{78D1C0DC-5CC4-A01F-4344-8C31A7844B47}"/>
              </a:ext>
            </a:extLst>
          </p:cNvPr>
          <p:cNvPicPr>
            <a:picLocks noChangeAspect="1"/>
          </p:cNvPicPr>
          <p:nvPr/>
        </p:nvPicPr>
        <p:blipFill>
          <a:blip r:embed="rId8">
            <a:extLst>
              <a:ext uri="{BEBA8EAE-BF5A-486C-A8C5-ECC9F3942E4B}">
                <a14:imgProps xmlns:a14="http://schemas.microsoft.com/office/drawing/2010/main">
                  <a14:imgLayer r:embed="rId9">
                    <a14:imgEffect>
                      <a14:sharpenSoften amount="50000"/>
                    </a14:imgEffect>
                  </a14:imgLayer>
                </a14:imgProps>
              </a:ext>
              <a:ext uri="{28A0092B-C50C-407E-A947-70E740481C1C}">
                <a14:useLocalDpi xmlns:a14="http://schemas.microsoft.com/office/drawing/2010/main" val="0"/>
              </a:ext>
            </a:extLst>
          </a:blip>
          <a:stretch>
            <a:fillRect/>
          </a:stretch>
        </p:blipFill>
        <p:spPr>
          <a:xfrm>
            <a:off x="5528929" y="4477894"/>
            <a:ext cx="6446611" cy="2238126"/>
          </a:xfrm>
          <a:prstGeom prst="rect">
            <a:avLst/>
          </a:prstGeom>
        </p:spPr>
      </p:pic>
      <p:pic>
        <p:nvPicPr>
          <p:cNvPr id="24" name="Picture 23">
            <a:extLst>
              <a:ext uri="{FF2B5EF4-FFF2-40B4-BE49-F238E27FC236}">
                <a16:creationId xmlns:a16="http://schemas.microsoft.com/office/drawing/2014/main" id="{17A1F1A1-25F2-8185-0398-B3101EC7CBF1}"/>
              </a:ext>
            </a:extLst>
          </p:cNvPr>
          <p:cNvPicPr>
            <a:picLocks noChangeAspect="1"/>
          </p:cNvPicPr>
          <p:nvPr/>
        </p:nvPicPr>
        <p:blipFill>
          <a:blip r:embed="rId10"/>
          <a:stretch>
            <a:fillRect/>
          </a:stretch>
        </p:blipFill>
        <p:spPr>
          <a:xfrm>
            <a:off x="0" y="6534884"/>
            <a:ext cx="1469263" cy="323116"/>
          </a:xfrm>
          <a:prstGeom prst="rect">
            <a:avLst/>
          </a:prstGeom>
        </p:spPr>
      </p:pic>
    </p:spTree>
    <p:extLst>
      <p:ext uri="{BB962C8B-B14F-4D97-AF65-F5344CB8AC3E}">
        <p14:creationId xmlns:p14="http://schemas.microsoft.com/office/powerpoint/2010/main" val="951785278"/>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C81BB6F-64C8-49BF-759F-B82AC0DBC82C}"/>
            </a:ext>
          </a:extLst>
        </p:cNvPr>
        <p:cNvGrpSpPr/>
        <p:nvPr/>
      </p:nvGrpSpPr>
      <p:grpSpPr>
        <a:xfrm>
          <a:off x="0" y="0"/>
          <a:ext cx="0" cy="0"/>
          <a:chOff x="0" y="0"/>
          <a:chExt cx="0" cy="0"/>
        </a:xfrm>
      </p:grpSpPr>
      <p:pic>
        <p:nvPicPr>
          <p:cNvPr id="8" name="Picture 7" descr="A close up of clouds&#10;&#10;AI-generated content may be incorrect.">
            <a:extLst>
              <a:ext uri="{FF2B5EF4-FFF2-40B4-BE49-F238E27FC236}">
                <a16:creationId xmlns:a16="http://schemas.microsoft.com/office/drawing/2014/main" id="{EFB699BF-B185-8351-A481-319991913AE4}"/>
              </a:ext>
            </a:extLst>
          </p:cNvPr>
          <p:cNvPicPr>
            <a:picLocks noGrp="1" noRot="1" noChangeAspect="1" noMove="1" noResize="1" noEditPoints="1" noAdjustHandles="1" noChangeArrowheads="1" noChangeShapeType="1" noCrop="1"/>
          </p:cNvPicPr>
          <p:nvPr/>
        </p:nvPicPr>
        <p:blipFill>
          <a:blip r:embed="rId3">
            <a:alphaModFix amt="40000"/>
            <a:extLst>
              <a:ext uri="{28A0092B-C50C-407E-A947-70E740481C1C}">
                <a14:useLocalDpi xmlns:a14="http://schemas.microsoft.com/office/drawing/2010/main" val="0"/>
              </a:ext>
            </a:extLst>
          </a:blip>
          <a:srcRect/>
          <a:stretch>
            <a:fillRect/>
          </a:stretch>
        </p:blipFill>
        <p:spPr>
          <a:xfrm>
            <a:off x="0" y="32621"/>
            <a:ext cx="12191999" cy="6858000"/>
          </a:xfrm>
          <a:prstGeom prst="rect">
            <a:avLst/>
          </a:prstGeom>
          <a:solidFill>
            <a:schemeClr val="bg1">
              <a:lumMod val="65000"/>
              <a:lumOff val="35000"/>
            </a:schemeClr>
          </a:solidFill>
          <a:effectLst>
            <a:outerShdw blurRad="50800" dist="50800" dir="5400000" sx="1000" sy="1000" algn="ctr" rotWithShape="0">
              <a:srgbClr val="000000">
                <a:alpha val="43137"/>
              </a:srgbClr>
            </a:outerShdw>
            <a:softEdge rad="88900"/>
          </a:effectLst>
        </p:spPr>
      </p:pic>
      <p:sp>
        <p:nvSpPr>
          <p:cNvPr id="2" name="Title 1">
            <a:extLst>
              <a:ext uri="{FF2B5EF4-FFF2-40B4-BE49-F238E27FC236}">
                <a16:creationId xmlns:a16="http://schemas.microsoft.com/office/drawing/2014/main" id="{B5F981D2-C5AC-560C-F2E2-6C81BCE40419}"/>
              </a:ext>
            </a:extLst>
          </p:cNvPr>
          <p:cNvSpPr>
            <a:spLocks noGrp="1"/>
          </p:cNvSpPr>
          <p:nvPr>
            <p:ph type="title"/>
          </p:nvPr>
        </p:nvSpPr>
        <p:spPr>
          <a:xfrm>
            <a:off x="597160" y="553616"/>
            <a:ext cx="3595634" cy="939521"/>
          </a:xfrm>
        </p:spPr>
        <p:txBody>
          <a:bodyPr>
            <a:normAutofit/>
          </a:bodyPr>
          <a:lstStyle/>
          <a:p>
            <a:r>
              <a:rPr lang="en-US" sz="4000" u="sng" dirty="0">
                <a:solidFill>
                  <a:srgbClr val="FFFFFF"/>
                </a:solidFill>
              </a:rPr>
              <a:t>Summary</a:t>
            </a:r>
          </a:p>
        </p:txBody>
      </p:sp>
      <p:sp>
        <p:nvSpPr>
          <p:cNvPr id="4" name="Text Placeholder 3">
            <a:extLst>
              <a:ext uri="{FF2B5EF4-FFF2-40B4-BE49-F238E27FC236}">
                <a16:creationId xmlns:a16="http://schemas.microsoft.com/office/drawing/2014/main" id="{522692C9-4C63-7491-81B8-8FC3357EC1F7}"/>
              </a:ext>
            </a:extLst>
          </p:cNvPr>
          <p:cNvSpPr>
            <a:spLocks noGrp="1"/>
          </p:cNvSpPr>
          <p:nvPr>
            <p:ph type="body" sz="half" idx="2"/>
          </p:nvPr>
        </p:nvSpPr>
        <p:spPr>
          <a:xfrm>
            <a:off x="597160" y="1493137"/>
            <a:ext cx="3595634" cy="4546879"/>
          </a:xfrm>
        </p:spPr>
        <p:txBody>
          <a:bodyPr>
            <a:normAutofit/>
          </a:bodyPr>
          <a:lstStyle/>
          <a:p>
            <a:pPr marL="171450" indent="-171450">
              <a:buFont typeface="Arial" panose="020B0604020202020204" pitchFamily="34" charset="0"/>
              <a:buChar char="•"/>
            </a:pPr>
            <a:r>
              <a:rPr lang="en-US" sz="1600" b="1" u="sng" dirty="0"/>
              <a:t>Hypothesis 1</a:t>
            </a:r>
            <a:r>
              <a:rPr lang="en-US" sz="1600" dirty="0"/>
              <a:t>: The climate hasn’t changed much from 1973 until 2022.</a:t>
            </a:r>
          </a:p>
          <a:p>
            <a:pPr marL="628650" lvl="1" indent="-171450">
              <a:buFont typeface="Arial" panose="020B0604020202020204" pitchFamily="34" charset="0"/>
              <a:buChar char="•"/>
            </a:pPr>
            <a:r>
              <a:rPr lang="en-US" sz="1200" dirty="0"/>
              <a:t>The climate has begun to increase in temperature according to these scatterplots.</a:t>
            </a:r>
          </a:p>
        </p:txBody>
      </p:sp>
      <p:pic>
        <p:nvPicPr>
          <p:cNvPr id="7" name="Content Placeholder 16" descr="A diagram of a function&#10;&#10;AI-generated content may be incorrect.">
            <a:extLst>
              <a:ext uri="{FF2B5EF4-FFF2-40B4-BE49-F238E27FC236}">
                <a16:creationId xmlns:a16="http://schemas.microsoft.com/office/drawing/2014/main" id="{184A0C1E-461C-C67A-7FC4-7E62C5F23EE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08031" y="254153"/>
            <a:ext cx="3869887" cy="2902415"/>
          </a:xfrm>
          <a:prstGeom prst="rect">
            <a:avLst/>
          </a:prstGeom>
        </p:spPr>
      </p:pic>
      <p:sp>
        <p:nvSpPr>
          <p:cNvPr id="9" name="TextBox 8">
            <a:extLst>
              <a:ext uri="{FF2B5EF4-FFF2-40B4-BE49-F238E27FC236}">
                <a16:creationId xmlns:a16="http://schemas.microsoft.com/office/drawing/2014/main" id="{C4279A98-206C-31A2-A9C0-F446BDC696EA}"/>
              </a:ext>
            </a:extLst>
          </p:cNvPr>
          <p:cNvSpPr txBox="1"/>
          <p:nvPr/>
        </p:nvSpPr>
        <p:spPr>
          <a:xfrm>
            <a:off x="6403314" y="3126843"/>
            <a:ext cx="2159742" cy="369332"/>
          </a:xfrm>
          <a:prstGeom prst="rect">
            <a:avLst/>
          </a:prstGeom>
          <a:noFill/>
        </p:spPr>
        <p:txBody>
          <a:bodyPr wrap="square" rtlCol="0">
            <a:spAutoFit/>
          </a:bodyPr>
          <a:lstStyle/>
          <a:p>
            <a:r>
              <a:rPr lang="en-US" dirty="0">
                <a:solidFill>
                  <a:schemeClr val="bg1"/>
                </a:solidFill>
              </a:rPr>
              <a:t>Madrid year 1973</a:t>
            </a:r>
          </a:p>
        </p:txBody>
      </p:sp>
      <p:pic>
        <p:nvPicPr>
          <p:cNvPr id="10" name="Picture 9" descr="A diagram of a function&#10;&#10;AI-generated content may be incorrect.">
            <a:extLst>
              <a:ext uri="{FF2B5EF4-FFF2-40B4-BE49-F238E27FC236}">
                <a16:creationId xmlns:a16="http://schemas.microsoft.com/office/drawing/2014/main" id="{0897D137-D612-B4C1-0C3F-80CB4827388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08030" y="3496175"/>
            <a:ext cx="3869888" cy="2902416"/>
          </a:xfrm>
          <a:prstGeom prst="rect">
            <a:avLst/>
          </a:prstGeom>
        </p:spPr>
      </p:pic>
      <p:sp>
        <p:nvSpPr>
          <p:cNvPr id="11" name="TextBox 10">
            <a:extLst>
              <a:ext uri="{FF2B5EF4-FFF2-40B4-BE49-F238E27FC236}">
                <a16:creationId xmlns:a16="http://schemas.microsoft.com/office/drawing/2014/main" id="{653FBC46-BF4D-4012-AC1C-F05A769232FC}"/>
              </a:ext>
            </a:extLst>
          </p:cNvPr>
          <p:cNvSpPr txBox="1"/>
          <p:nvPr/>
        </p:nvSpPr>
        <p:spPr>
          <a:xfrm>
            <a:off x="6403314" y="6371841"/>
            <a:ext cx="1984443" cy="369332"/>
          </a:xfrm>
          <a:prstGeom prst="rect">
            <a:avLst/>
          </a:prstGeom>
          <a:noFill/>
        </p:spPr>
        <p:txBody>
          <a:bodyPr wrap="square" rtlCol="0">
            <a:spAutoFit/>
          </a:bodyPr>
          <a:lstStyle/>
          <a:p>
            <a:r>
              <a:rPr lang="en-US" dirty="0" err="1">
                <a:solidFill>
                  <a:schemeClr val="bg1"/>
                </a:solidFill>
              </a:rPr>
              <a:t>Debilt</a:t>
            </a:r>
            <a:r>
              <a:rPr lang="en-US" dirty="0">
                <a:solidFill>
                  <a:schemeClr val="bg1"/>
                </a:solidFill>
              </a:rPr>
              <a:t> year 2022</a:t>
            </a:r>
          </a:p>
        </p:txBody>
      </p:sp>
      <p:pic>
        <p:nvPicPr>
          <p:cNvPr id="12" name="Picture 11">
            <a:extLst>
              <a:ext uri="{FF2B5EF4-FFF2-40B4-BE49-F238E27FC236}">
                <a16:creationId xmlns:a16="http://schemas.microsoft.com/office/drawing/2014/main" id="{3630643B-9C18-1614-AEB2-7349058066BC}"/>
              </a:ext>
            </a:extLst>
          </p:cNvPr>
          <p:cNvPicPr>
            <a:picLocks noChangeAspect="1"/>
          </p:cNvPicPr>
          <p:nvPr/>
        </p:nvPicPr>
        <p:blipFill>
          <a:blip r:embed="rId6"/>
          <a:stretch>
            <a:fillRect/>
          </a:stretch>
        </p:blipFill>
        <p:spPr>
          <a:xfrm>
            <a:off x="0" y="6534884"/>
            <a:ext cx="1469263" cy="323116"/>
          </a:xfrm>
          <a:prstGeom prst="rect">
            <a:avLst/>
          </a:prstGeom>
        </p:spPr>
      </p:pic>
    </p:spTree>
    <p:extLst>
      <p:ext uri="{BB962C8B-B14F-4D97-AF65-F5344CB8AC3E}">
        <p14:creationId xmlns:p14="http://schemas.microsoft.com/office/powerpoint/2010/main" val="749282526"/>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2DE6905-B685-4934-34E6-FD77FBE6FA8F}"/>
            </a:ext>
          </a:extLst>
        </p:cNvPr>
        <p:cNvGrpSpPr/>
        <p:nvPr/>
      </p:nvGrpSpPr>
      <p:grpSpPr>
        <a:xfrm>
          <a:off x="0" y="0"/>
          <a:ext cx="0" cy="0"/>
          <a:chOff x="0" y="0"/>
          <a:chExt cx="0" cy="0"/>
        </a:xfrm>
      </p:grpSpPr>
      <p:pic>
        <p:nvPicPr>
          <p:cNvPr id="8" name="Picture 7" descr="A close up of clouds&#10;&#10;AI-generated content may be incorrect.">
            <a:extLst>
              <a:ext uri="{FF2B5EF4-FFF2-40B4-BE49-F238E27FC236}">
                <a16:creationId xmlns:a16="http://schemas.microsoft.com/office/drawing/2014/main" id="{A684B125-E5B8-598B-7ECE-F80DD80ABA1A}"/>
              </a:ext>
            </a:extLst>
          </p:cNvPr>
          <p:cNvPicPr>
            <a:picLocks noGrp="1" noRot="1" noChangeAspect="1" noMove="1" noResize="1" noEditPoints="1" noAdjustHandles="1" noChangeArrowheads="1" noChangeShapeType="1" noCrop="1"/>
          </p:cNvPicPr>
          <p:nvPr/>
        </p:nvPicPr>
        <p:blipFill>
          <a:blip r:embed="rId3">
            <a:alphaModFix amt="40000"/>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a:solidFill>
            <a:schemeClr val="bg1">
              <a:lumMod val="65000"/>
              <a:lumOff val="35000"/>
            </a:schemeClr>
          </a:solidFill>
          <a:effectLst>
            <a:outerShdw blurRad="50800" dist="50800" dir="5400000" sx="1000" sy="1000" algn="ctr" rotWithShape="0">
              <a:srgbClr val="000000">
                <a:alpha val="43137"/>
              </a:srgbClr>
            </a:outerShdw>
            <a:softEdge rad="88900"/>
          </a:effectLst>
        </p:spPr>
      </p:pic>
      <p:sp>
        <p:nvSpPr>
          <p:cNvPr id="2" name="Title 1">
            <a:extLst>
              <a:ext uri="{FF2B5EF4-FFF2-40B4-BE49-F238E27FC236}">
                <a16:creationId xmlns:a16="http://schemas.microsoft.com/office/drawing/2014/main" id="{BBF88C57-659F-4D41-A639-BE3290D2294E}"/>
              </a:ext>
            </a:extLst>
          </p:cNvPr>
          <p:cNvSpPr>
            <a:spLocks noGrp="1"/>
          </p:cNvSpPr>
          <p:nvPr>
            <p:ph type="title"/>
          </p:nvPr>
        </p:nvSpPr>
        <p:spPr>
          <a:xfrm>
            <a:off x="597160" y="553616"/>
            <a:ext cx="3595634" cy="939521"/>
          </a:xfrm>
        </p:spPr>
        <p:txBody>
          <a:bodyPr>
            <a:normAutofit/>
          </a:bodyPr>
          <a:lstStyle/>
          <a:p>
            <a:r>
              <a:rPr lang="en-US" sz="4000" u="sng" dirty="0">
                <a:solidFill>
                  <a:srgbClr val="FFFFFF"/>
                </a:solidFill>
              </a:rPr>
              <a:t>Summary</a:t>
            </a:r>
          </a:p>
        </p:txBody>
      </p:sp>
      <p:sp>
        <p:nvSpPr>
          <p:cNvPr id="4" name="Text Placeholder 3">
            <a:extLst>
              <a:ext uri="{FF2B5EF4-FFF2-40B4-BE49-F238E27FC236}">
                <a16:creationId xmlns:a16="http://schemas.microsoft.com/office/drawing/2014/main" id="{D124098D-00B8-A09A-31B9-41CBCB352D19}"/>
              </a:ext>
            </a:extLst>
          </p:cNvPr>
          <p:cNvSpPr>
            <a:spLocks noGrp="1"/>
          </p:cNvSpPr>
          <p:nvPr>
            <p:ph type="body" sz="half" idx="2"/>
          </p:nvPr>
        </p:nvSpPr>
        <p:spPr>
          <a:xfrm>
            <a:off x="597160" y="1493137"/>
            <a:ext cx="3595634" cy="4546879"/>
          </a:xfrm>
        </p:spPr>
        <p:txBody>
          <a:bodyPr/>
          <a:lstStyle/>
          <a:p>
            <a:pPr marL="171450" indent="-171450">
              <a:buFont typeface="Arial" panose="020B0604020202020204" pitchFamily="34" charset="0"/>
              <a:buChar char="•"/>
            </a:pPr>
            <a:r>
              <a:rPr lang="en-US" sz="1600" b="1" u="sng" dirty="0"/>
              <a:t>Hypothesis 2</a:t>
            </a:r>
            <a:r>
              <a:rPr lang="en-US" sz="1600" dirty="0"/>
              <a:t>: There was nicer weather about 50 years ago.</a:t>
            </a:r>
          </a:p>
          <a:p>
            <a:pPr marL="628650" lvl="1" indent="-171450">
              <a:buFont typeface="Arial" panose="020B0604020202020204" pitchFamily="34" charset="0"/>
              <a:buChar char="•"/>
            </a:pPr>
            <a:r>
              <a:rPr lang="en-US" sz="1200" dirty="0"/>
              <a:t>There is some temperature increase from years 1960-2022</a:t>
            </a:r>
          </a:p>
          <a:p>
            <a:pPr marL="628650" lvl="1" indent="-171450">
              <a:buFont typeface="Arial" panose="020B0604020202020204" pitchFamily="34" charset="0"/>
              <a:buChar char="•"/>
            </a:pPr>
            <a:endParaRPr lang="en-US" sz="800" dirty="0"/>
          </a:p>
        </p:txBody>
      </p:sp>
      <p:pic>
        <p:nvPicPr>
          <p:cNvPr id="9" name="Picture 8" descr="A screenshot of a graph&#10;&#10;AI-generated content may be incorrect.">
            <a:extLst>
              <a:ext uri="{FF2B5EF4-FFF2-40B4-BE49-F238E27FC236}">
                <a16:creationId xmlns:a16="http://schemas.microsoft.com/office/drawing/2014/main" id="{1D6FCF48-A161-BB15-516E-8376C7B7093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04099" y="676906"/>
            <a:ext cx="6487430" cy="5249008"/>
          </a:xfrm>
          <a:prstGeom prst="rect">
            <a:avLst/>
          </a:prstGeom>
        </p:spPr>
      </p:pic>
      <p:pic>
        <p:nvPicPr>
          <p:cNvPr id="10" name="Picture 9">
            <a:extLst>
              <a:ext uri="{FF2B5EF4-FFF2-40B4-BE49-F238E27FC236}">
                <a16:creationId xmlns:a16="http://schemas.microsoft.com/office/drawing/2014/main" id="{C4C64A42-8041-5096-78CF-3D50ACABAC67}"/>
              </a:ext>
            </a:extLst>
          </p:cNvPr>
          <p:cNvPicPr>
            <a:picLocks noChangeAspect="1"/>
          </p:cNvPicPr>
          <p:nvPr/>
        </p:nvPicPr>
        <p:blipFill>
          <a:blip r:embed="rId5"/>
          <a:stretch>
            <a:fillRect/>
          </a:stretch>
        </p:blipFill>
        <p:spPr>
          <a:xfrm>
            <a:off x="0" y="6534884"/>
            <a:ext cx="1469263" cy="323116"/>
          </a:xfrm>
          <a:prstGeom prst="rect">
            <a:avLst/>
          </a:prstGeom>
        </p:spPr>
      </p:pic>
    </p:spTree>
    <p:extLst>
      <p:ext uri="{BB962C8B-B14F-4D97-AF65-F5344CB8AC3E}">
        <p14:creationId xmlns:p14="http://schemas.microsoft.com/office/powerpoint/2010/main" val="2106576828"/>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26CBAF7-36DB-C09F-C807-966D783150BC}"/>
            </a:ext>
          </a:extLst>
        </p:cNvPr>
        <p:cNvGrpSpPr/>
        <p:nvPr/>
      </p:nvGrpSpPr>
      <p:grpSpPr>
        <a:xfrm>
          <a:off x="0" y="0"/>
          <a:ext cx="0" cy="0"/>
          <a:chOff x="0" y="0"/>
          <a:chExt cx="0" cy="0"/>
        </a:xfrm>
      </p:grpSpPr>
      <p:pic>
        <p:nvPicPr>
          <p:cNvPr id="8" name="Picture 7" descr="A close up of clouds&#10;&#10;AI-generated content may be incorrect.">
            <a:extLst>
              <a:ext uri="{FF2B5EF4-FFF2-40B4-BE49-F238E27FC236}">
                <a16:creationId xmlns:a16="http://schemas.microsoft.com/office/drawing/2014/main" id="{DB74A778-97E5-F9FF-2350-5FAF025D9D05}"/>
              </a:ext>
            </a:extLst>
          </p:cNvPr>
          <p:cNvPicPr>
            <a:picLocks noGrp="1" noRot="1" noChangeAspect="1" noMove="1" noResize="1" noEditPoints="1" noAdjustHandles="1" noChangeArrowheads="1" noChangeShapeType="1" noCrop="1"/>
          </p:cNvPicPr>
          <p:nvPr/>
        </p:nvPicPr>
        <p:blipFill>
          <a:blip r:embed="rId3">
            <a:alphaModFix amt="40000"/>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a:solidFill>
            <a:schemeClr val="bg1">
              <a:lumMod val="65000"/>
              <a:lumOff val="35000"/>
            </a:schemeClr>
          </a:solidFill>
          <a:effectLst>
            <a:outerShdw blurRad="50800" dist="50800" dir="5400000" sx="1000" sy="1000" algn="ctr" rotWithShape="0">
              <a:srgbClr val="000000">
                <a:alpha val="43137"/>
              </a:srgbClr>
            </a:outerShdw>
            <a:softEdge rad="88900"/>
          </a:effectLst>
        </p:spPr>
      </p:pic>
      <p:sp>
        <p:nvSpPr>
          <p:cNvPr id="2" name="Title 1">
            <a:extLst>
              <a:ext uri="{FF2B5EF4-FFF2-40B4-BE49-F238E27FC236}">
                <a16:creationId xmlns:a16="http://schemas.microsoft.com/office/drawing/2014/main" id="{44988896-AA17-7F0F-D04F-1073A9C625DC}"/>
              </a:ext>
            </a:extLst>
          </p:cNvPr>
          <p:cNvSpPr>
            <a:spLocks noGrp="1"/>
          </p:cNvSpPr>
          <p:nvPr>
            <p:ph type="title"/>
          </p:nvPr>
        </p:nvSpPr>
        <p:spPr>
          <a:xfrm>
            <a:off x="597160" y="553616"/>
            <a:ext cx="3595634" cy="939521"/>
          </a:xfrm>
        </p:spPr>
        <p:txBody>
          <a:bodyPr>
            <a:normAutofit/>
          </a:bodyPr>
          <a:lstStyle/>
          <a:p>
            <a:r>
              <a:rPr lang="en-US" sz="4000" u="sng" dirty="0">
                <a:solidFill>
                  <a:srgbClr val="FFFFFF"/>
                </a:solidFill>
              </a:rPr>
              <a:t>Summary</a:t>
            </a:r>
          </a:p>
        </p:txBody>
      </p:sp>
      <p:sp>
        <p:nvSpPr>
          <p:cNvPr id="4" name="Text Placeholder 3">
            <a:extLst>
              <a:ext uri="{FF2B5EF4-FFF2-40B4-BE49-F238E27FC236}">
                <a16:creationId xmlns:a16="http://schemas.microsoft.com/office/drawing/2014/main" id="{F8A6DC64-315D-D73B-F03D-63774082C0F7}"/>
              </a:ext>
            </a:extLst>
          </p:cNvPr>
          <p:cNvSpPr>
            <a:spLocks noGrp="1"/>
          </p:cNvSpPr>
          <p:nvPr>
            <p:ph type="body" sz="half" idx="2"/>
          </p:nvPr>
        </p:nvSpPr>
        <p:spPr>
          <a:xfrm>
            <a:off x="597160" y="1493137"/>
            <a:ext cx="3595634" cy="4546879"/>
          </a:xfrm>
        </p:spPr>
        <p:txBody>
          <a:bodyPr>
            <a:normAutofit/>
          </a:bodyPr>
          <a:lstStyle/>
          <a:p>
            <a:pPr marL="171450" indent="-171450">
              <a:buFont typeface="Arial" panose="020B0604020202020204" pitchFamily="34" charset="0"/>
              <a:buChar char="•"/>
            </a:pPr>
            <a:r>
              <a:rPr lang="en-US" sz="1600" b="1" u="sng" dirty="0"/>
              <a:t>Hypothesis 3</a:t>
            </a:r>
            <a:r>
              <a:rPr lang="en-US" sz="1600" dirty="0"/>
              <a:t>: 70% of days in Europe aren’t days with pleasant weather.</a:t>
            </a:r>
            <a:endParaRPr lang="en-US" sz="1200" dirty="0"/>
          </a:p>
          <a:p>
            <a:pPr marL="628650" lvl="1" indent="-171450">
              <a:buFont typeface="Arial" panose="020B0604020202020204" pitchFamily="34" charset="0"/>
              <a:buChar char="•"/>
            </a:pPr>
            <a:r>
              <a:rPr lang="en-US" sz="1200" dirty="0"/>
              <a:t>Majority of the time the average pleasant weather was 72%</a:t>
            </a:r>
          </a:p>
          <a:p>
            <a:pPr marL="171450" indent="-171450">
              <a:buFont typeface="Arial" panose="020B0604020202020204" pitchFamily="34" charset="0"/>
              <a:buChar char="•"/>
            </a:pPr>
            <a:r>
              <a:rPr lang="en-US" sz="1600" dirty="0"/>
              <a:t>My chosen Machine Learning Algorithm is Artificial Neural Networks.</a:t>
            </a:r>
          </a:p>
          <a:p>
            <a:pPr marL="171450" indent="-171450">
              <a:buFont typeface="Arial" panose="020B0604020202020204" pitchFamily="34" charset="0"/>
              <a:buChar char="•"/>
            </a:pPr>
            <a:r>
              <a:rPr lang="en-US" sz="1600" dirty="0"/>
              <a:t>Next steps would be to run a regression model on the larger dataset.  Deeper dive into the data.</a:t>
            </a:r>
          </a:p>
        </p:txBody>
      </p:sp>
      <p:pic>
        <p:nvPicPr>
          <p:cNvPr id="5" name="Picture 4">
            <a:extLst>
              <a:ext uri="{FF2B5EF4-FFF2-40B4-BE49-F238E27FC236}">
                <a16:creationId xmlns:a16="http://schemas.microsoft.com/office/drawing/2014/main" id="{A7ABCCE7-D740-7D1E-F595-2CCC15C1DE8F}"/>
              </a:ext>
            </a:extLst>
          </p:cNvPr>
          <p:cNvPicPr>
            <a:picLocks noChangeAspect="1"/>
          </p:cNvPicPr>
          <p:nvPr/>
        </p:nvPicPr>
        <p:blipFill>
          <a:blip r:embed="rId4"/>
          <a:stretch>
            <a:fillRect/>
          </a:stretch>
        </p:blipFill>
        <p:spPr>
          <a:xfrm>
            <a:off x="1737" y="6534884"/>
            <a:ext cx="1469263" cy="323116"/>
          </a:xfrm>
          <a:prstGeom prst="rect">
            <a:avLst/>
          </a:prstGeom>
        </p:spPr>
      </p:pic>
      <p:pic>
        <p:nvPicPr>
          <p:cNvPr id="14" name="Picture 13" descr="A diagram of a network&#10;&#10;AI-generated content may be incorrect.">
            <a:extLst>
              <a:ext uri="{FF2B5EF4-FFF2-40B4-BE49-F238E27FC236}">
                <a16:creationId xmlns:a16="http://schemas.microsoft.com/office/drawing/2014/main" id="{20631F37-25EF-AB4B-6790-60EE15406E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38083" y="1141680"/>
            <a:ext cx="7595439" cy="4546879"/>
          </a:xfrm>
          <a:prstGeom prst="rect">
            <a:avLst/>
          </a:prstGeom>
        </p:spPr>
      </p:pic>
    </p:spTree>
    <p:extLst>
      <p:ext uri="{BB962C8B-B14F-4D97-AF65-F5344CB8AC3E}">
        <p14:creationId xmlns:p14="http://schemas.microsoft.com/office/powerpoint/2010/main" val="1287974504"/>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81C3D12-F23C-2DA0-6569-A186A5B7E050}"/>
            </a:ext>
          </a:extLst>
        </p:cNvPr>
        <p:cNvGrpSpPr/>
        <p:nvPr/>
      </p:nvGrpSpPr>
      <p:grpSpPr>
        <a:xfrm>
          <a:off x="0" y="0"/>
          <a:ext cx="0" cy="0"/>
          <a:chOff x="0" y="0"/>
          <a:chExt cx="0" cy="0"/>
        </a:xfrm>
      </p:grpSpPr>
      <p:pic>
        <p:nvPicPr>
          <p:cNvPr id="8" name="Picture 7" descr="A close up of clouds&#10;&#10;AI-generated content may be incorrect.">
            <a:extLst>
              <a:ext uri="{FF2B5EF4-FFF2-40B4-BE49-F238E27FC236}">
                <a16:creationId xmlns:a16="http://schemas.microsoft.com/office/drawing/2014/main" id="{79CD4A0A-A195-C8D3-9DA6-EFE372596A40}"/>
              </a:ext>
            </a:extLst>
          </p:cNvPr>
          <p:cNvPicPr>
            <a:picLocks noGrp="1" noRot="1" noChangeAspect="1" noMove="1" noResize="1" noEditPoints="1" noAdjustHandles="1" noChangeArrowheads="1" noChangeShapeType="1" noCrop="1"/>
          </p:cNvPicPr>
          <p:nvPr/>
        </p:nvPicPr>
        <p:blipFill>
          <a:blip r:embed="rId2">
            <a:alphaModFix amt="40000"/>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a:solidFill>
            <a:schemeClr val="bg1">
              <a:lumMod val="65000"/>
              <a:lumOff val="35000"/>
            </a:schemeClr>
          </a:solidFill>
          <a:effectLst>
            <a:outerShdw blurRad="50800" dist="50800" dir="5400000" sx="1000" sy="1000" algn="ctr" rotWithShape="0">
              <a:srgbClr val="000000">
                <a:alpha val="43137"/>
              </a:srgbClr>
            </a:outerShdw>
            <a:softEdge rad="88900"/>
          </a:effectLst>
        </p:spPr>
      </p:pic>
      <p:sp>
        <p:nvSpPr>
          <p:cNvPr id="2" name="Title 1">
            <a:extLst>
              <a:ext uri="{FF2B5EF4-FFF2-40B4-BE49-F238E27FC236}">
                <a16:creationId xmlns:a16="http://schemas.microsoft.com/office/drawing/2014/main" id="{FE586488-1351-FA55-2794-894BB884349F}"/>
              </a:ext>
            </a:extLst>
          </p:cNvPr>
          <p:cNvSpPr>
            <a:spLocks noGrp="1"/>
          </p:cNvSpPr>
          <p:nvPr>
            <p:ph type="title"/>
          </p:nvPr>
        </p:nvSpPr>
        <p:spPr>
          <a:xfrm>
            <a:off x="597160" y="553616"/>
            <a:ext cx="3595634" cy="839249"/>
          </a:xfrm>
        </p:spPr>
        <p:txBody>
          <a:bodyPr>
            <a:normAutofit/>
          </a:bodyPr>
          <a:lstStyle/>
          <a:p>
            <a:r>
              <a:rPr lang="en-US" sz="4000" u="sng" dirty="0">
                <a:solidFill>
                  <a:srgbClr val="FFFFFF"/>
                </a:solidFill>
              </a:rPr>
              <a:t>Thank You!</a:t>
            </a:r>
          </a:p>
        </p:txBody>
      </p:sp>
      <p:sp>
        <p:nvSpPr>
          <p:cNvPr id="4" name="Text Placeholder 3">
            <a:extLst>
              <a:ext uri="{FF2B5EF4-FFF2-40B4-BE49-F238E27FC236}">
                <a16:creationId xmlns:a16="http://schemas.microsoft.com/office/drawing/2014/main" id="{84D41EDD-A4F8-674C-0CBC-9E61E807A369}"/>
              </a:ext>
            </a:extLst>
          </p:cNvPr>
          <p:cNvSpPr>
            <a:spLocks noGrp="1"/>
          </p:cNvSpPr>
          <p:nvPr>
            <p:ph type="body" sz="half" idx="2"/>
          </p:nvPr>
        </p:nvSpPr>
        <p:spPr>
          <a:xfrm>
            <a:off x="597160" y="1392865"/>
            <a:ext cx="3595634" cy="4647151"/>
          </a:xfrm>
        </p:spPr>
        <p:txBody>
          <a:bodyPr/>
          <a:lstStyle/>
          <a:p>
            <a:r>
              <a:rPr lang="en-US" dirty="0"/>
              <a:t>Thank you for joining me on this machine learning journey. </a:t>
            </a:r>
          </a:p>
          <a:p>
            <a:r>
              <a:rPr lang="en-US" dirty="0"/>
              <a:t>I’m happy to take questions from the audience.</a:t>
            </a:r>
          </a:p>
          <a:p>
            <a:endParaRPr lang="en-US" dirty="0"/>
          </a:p>
        </p:txBody>
      </p:sp>
      <p:pic>
        <p:nvPicPr>
          <p:cNvPr id="5" name="Picture 4">
            <a:extLst>
              <a:ext uri="{FF2B5EF4-FFF2-40B4-BE49-F238E27FC236}">
                <a16:creationId xmlns:a16="http://schemas.microsoft.com/office/drawing/2014/main" id="{40687CF7-94C1-F26D-27EB-F789DBFFA3C1}"/>
              </a:ext>
            </a:extLst>
          </p:cNvPr>
          <p:cNvPicPr>
            <a:picLocks noChangeAspect="1"/>
          </p:cNvPicPr>
          <p:nvPr/>
        </p:nvPicPr>
        <p:blipFill>
          <a:blip r:embed="rId3"/>
          <a:stretch>
            <a:fillRect/>
          </a:stretch>
        </p:blipFill>
        <p:spPr>
          <a:xfrm>
            <a:off x="0" y="6534884"/>
            <a:ext cx="1469263" cy="323116"/>
          </a:xfrm>
          <a:prstGeom prst="rect">
            <a:avLst/>
          </a:prstGeom>
        </p:spPr>
      </p:pic>
      <p:pic>
        <p:nvPicPr>
          <p:cNvPr id="10" name="Picture 9" descr="A blue circle with white letters on it&#10;&#10;AI-generated content may be incorrect.">
            <a:hlinkClick r:id="rId4"/>
            <a:extLst>
              <a:ext uri="{FF2B5EF4-FFF2-40B4-BE49-F238E27FC236}">
                <a16:creationId xmlns:a16="http://schemas.microsoft.com/office/drawing/2014/main" id="{4B880D1A-912B-EE3C-6AA0-52EF1BAB3DC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7160" y="3963874"/>
            <a:ext cx="906805" cy="906805"/>
          </a:xfrm>
          <a:prstGeom prst="rect">
            <a:avLst/>
          </a:prstGeom>
        </p:spPr>
      </p:pic>
      <p:pic>
        <p:nvPicPr>
          <p:cNvPr id="12" name="Picture 11" descr="A black background with a black square&#10;&#10;AI-generated content may be incorrect.">
            <a:hlinkClick r:id="rId6"/>
            <a:extLst>
              <a:ext uri="{FF2B5EF4-FFF2-40B4-BE49-F238E27FC236}">
                <a16:creationId xmlns:a16="http://schemas.microsoft.com/office/drawing/2014/main" id="{1F568E4C-7B6C-3F08-E74F-B49FD262609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7160" y="3057071"/>
            <a:ext cx="906804" cy="906804"/>
          </a:xfrm>
          <a:prstGeom prst="rect">
            <a:avLst/>
          </a:prstGeom>
        </p:spPr>
      </p:pic>
      <p:pic>
        <p:nvPicPr>
          <p:cNvPr id="14" name="Picture 13" descr="A blue and green circle with a black globe&#10;&#10;AI-generated content may be incorrect.">
            <a:hlinkClick r:id="rId8"/>
            <a:extLst>
              <a:ext uri="{FF2B5EF4-FFF2-40B4-BE49-F238E27FC236}">
                <a16:creationId xmlns:a16="http://schemas.microsoft.com/office/drawing/2014/main" id="{63B37395-EA80-A376-731E-38DE165F8AB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97160" y="4870679"/>
            <a:ext cx="906804" cy="906804"/>
          </a:xfrm>
          <a:prstGeom prst="rect">
            <a:avLst/>
          </a:prstGeom>
        </p:spPr>
      </p:pic>
      <p:pic>
        <p:nvPicPr>
          <p:cNvPr id="16" name="Picture 15" descr="A person with long curly hair smiling&#10;&#10;AI-generated content may be incorrect.">
            <a:extLst>
              <a:ext uri="{FF2B5EF4-FFF2-40B4-BE49-F238E27FC236}">
                <a16:creationId xmlns:a16="http://schemas.microsoft.com/office/drawing/2014/main" id="{2B0E2EBF-B87E-086D-B6BA-6BC6879DFBD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535764" y="864204"/>
            <a:ext cx="3313265" cy="4385733"/>
          </a:xfrm>
          <a:prstGeom prst="rect">
            <a:avLst/>
          </a:prstGeom>
        </p:spPr>
      </p:pic>
      <p:sp>
        <p:nvSpPr>
          <p:cNvPr id="17" name="TextBox 16">
            <a:extLst>
              <a:ext uri="{FF2B5EF4-FFF2-40B4-BE49-F238E27FC236}">
                <a16:creationId xmlns:a16="http://schemas.microsoft.com/office/drawing/2014/main" id="{E9FEB26F-17DC-61D4-01FD-CF5100F2F833}"/>
              </a:ext>
            </a:extLst>
          </p:cNvPr>
          <p:cNvSpPr txBox="1"/>
          <p:nvPr/>
        </p:nvSpPr>
        <p:spPr>
          <a:xfrm>
            <a:off x="1603022" y="3124614"/>
            <a:ext cx="3186932" cy="2585323"/>
          </a:xfrm>
          <a:prstGeom prst="rect">
            <a:avLst/>
          </a:prstGeom>
          <a:noFill/>
        </p:spPr>
        <p:txBody>
          <a:bodyPr wrap="square" rtlCol="0">
            <a:spAutoFit/>
          </a:bodyPr>
          <a:lstStyle/>
          <a:p>
            <a:r>
              <a:rPr lang="en-US" dirty="0"/>
              <a:t>Check out my work for this project on </a:t>
            </a:r>
            <a:r>
              <a:rPr lang="en-US" dirty="0" err="1"/>
              <a:t>Github</a:t>
            </a:r>
            <a:r>
              <a:rPr lang="en-US" dirty="0"/>
              <a:t>.</a:t>
            </a:r>
          </a:p>
          <a:p>
            <a:endParaRPr lang="en-US" dirty="0"/>
          </a:p>
          <a:p>
            <a:endParaRPr lang="en-US" dirty="0"/>
          </a:p>
          <a:p>
            <a:r>
              <a:rPr lang="en-US" dirty="0"/>
              <a:t>Check out my LinkedIn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r>
              <a:rPr lang="en-US" dirty="0"/>
              <a:t>Explore my website outlining my projects.</a:t>
            </a:r>
          </a:p>
        </p:txBody>
      </p:sp>
      <p:sp>
        <p:nvSpPr>
          <p:cNvPr id="18" name="TextBox 17">
            <a:extLst>
              <a:ext uri="{FF2B5EF4-FFF2-40B4-BE49-F238E27FC236}">
                <a16:creationId xmlns:a16="http://schemas.microsoft.com/office/drawing/2014/main" id="{3883391F-D31D-6350-639E-482ECC6ABD5B}"/>
              </a:ext>
            </a:extLst>
          </p:cNvPr>
          <p:cNvSpPr txBox="1"/>
          <p:nvPr/>
        </p:nvSpPr>
        <p:spPr>
          <a:xfrm>
            <a:off x="7323152" y="5249937"/>
            <a:ext cx="1738488" cy="369332"/>
          </a:xfrm>
          <a:prstGeom prst="rect">
            <a:avLst/>
          </a:prstGeom>
          <a:noFill/>
        </p:spPr>
        <p:txBody>
          <a:bodyPr wrap="square" rtlCol="0">
            <a:spAutoFit/>
          </a:bodyPr>
          <a:lstStyle/>
          <a:p>
            <a:r>
              <a:rPr lang="en-US" dirty="0"/>
              <a:t>Jordan Novelli</a:t>
            </a:r>
          </a:p>
        </p:txBody>
      </p:sp>
    </p:spTree>
    <p:extLst>
      <p:ext uri="{BB962C8B-B14F-4D97-AF65-F5344CB8AC3E}">
        <p14:creationId xmlns:p14="http://schemas.microsoft.com/office/powerpoint/2010/main" val="3149957747"/>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BE0AA8B-0E06-FF34-E6A4-E838320181E8}"/>
            </a:ext>
          </a:extLst>
        </p:cNvPr>
        <p:cNvGrpSpPr/>
        <p:nvPr/>
      </p:nvGrpSpPr>
      <p:grpSpPr>
        <a:xfrm>
          <a:off x="0" y="0"/>
          <a:ext cx="0" cy="0"/>
          <a:chOff x="0" y="0"/>
          <a:chExt cx="0" cy="0"/>
        </a:xfrm>
      </p:grpSpPr>
      <p:pic>
        <p:nvPicPr>
          <p:cNvPr id="8" name="Picture 7" descr="A close up of clouds&#10;&#10;AI-generated content may be incorrect.">
            <a:extLst>
              <a:ext uri="{FF2B5EF4-FFF2-40B4-BE49-F238E27FC236}">
                <a16:creationId xmlns:a16="http://schemas.microsoft.com/office/drawing/2014/main" id="{69EA2205-0F2D-26BC-07DD-939EBA2434F7}"/>
              </a:ext>
            </a:extLst>
          </p:cNvPr>
          <p:cNvPicPr>
            <a:picLocks noGrp="1" noRot="1" noChangeAspect="1" noMove="1" noResize="1" noEditPoints="1" noAdjustHandles="1" noChangeArrowheads="1" noChangeShapeType="1" noCrop="1"/>
          </p:cNvPicPr>
          <p:nvPr/>
        </p:nvPicPr>
        <p:blipFill>
          <a:blip r:embed="rId3">
            <a:alphaModFix amt="40000"/>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a:solidFill>
            <a:schemeClr val="bg1">
              <a:lumMod val="65000"/>
              <a:lumOff val="35000"/>
            </a:schemeClr>
          </a:solidFill>
          <a:effectLst>
            <a:outerShdw blurRad="50800" dist="50800" dir="5400000" sx="1000" sy="1000" algn="ctr" rotWithShape="0">
              <a:srgbClr val="000000">
                <a:alpha val="43137"/>
              </a:srgbClr>
            </a:outerShdw>
            <a:softEdge rad="88900"/>
          </a:effectLst>
        </p:spPr>
      </p:pic>
      <p:sp>
        <p:nvSpPr>
          <p:cNvPr id="2" name="Title 1">
            <a:extLst>
              <a:ext uri="{FF2B5EF4-FFF2-40B4-BE49-F238E27FC236}">
                <a16:creationId xmlns:a16="http://schemas.microsoft.com/office/drawing/2014/main" id="{CC64EBD6-DBBE-EC05-CD52-11137A83933D}"/>
              </a:ext>
            </a:extLst>
          </p:cNvPr>
          <p:cNvSpPr>
            <a:spLocks noGrp="1"/>
          </p:cNvSpPr>
          <p:nvPr>
            <p:ph type="title"/>
          </p:nvPr>
        </p:nvSpPr>
        <p:spPr/>
        <p:txBody>
          <a:bodyPr>
            <a:normAutofit/>
          </a:bodyPr>
          <a:lstStyle/>
          <a:p>
            <a:r>
              <a:rPr lang="en-US" sz="5400" u="sng" dirty="0">
                <a:solidFill>
                  <a:srgbClr val="FFFFFF"/>
                </a:solidFill>
              </a:rPr>
              <a:t>Table of Contents</a:t>
            </a:r>
          </a:p>
        </p:txBody>
      </p:sp>
      <p:sp>
        <p:nvSpPr>
          <p:cNvPr id="3" name="Subtitle 2">
            <a:extLst>
              <a:ext uri="{FF2B5EF4-FFF2-40B4-BE49-F238E27FC236}">
                <a16:creationId xmlns:a16="http://schemas.microsoft.com/office/drawing/2014/main" id="{F0F2C186-431E-DF08-141B-524A2498C31D}"/>
              </a:ext>
            </a:extLst>
          </p:cNvPr>
          <p:cNvSpPr>
            <a:spLocks noGrp="1"/>
          </p:cNvSpPr>
          <p:nvPr>
            <p:ph sz="half" idx="1"/>
          </p:nvPr>
        </p:nvSpPr>
        <p:spPr>
          <a:xfrm>
            <a:off x="612648" y="1825625"/>
            <a:ext cx="4670742" cy="4351338"/>
          </a:xfrm>
        </p:spPr>
        <p:txBody>
          <a:bodyPr>
            <a:normAutofit/>
          </a:bodyPr>
          <a:lstStyle/>
          <a:p>
            <a:r>
              <a:rPr lang="en-US" sz="2200" dirty="0">
                <a:solidFill>
                  <a:schemeClr val="accent1">
                    <a:lumMod val="40000"/>
                    <a:lumOff val="60000"/>
                  </a:schemeClr>
                </a:solidFill>
                <a:hlinkClick r:id="rId4" action="ppaction://hlinksldjump">
                  <a:extLst>
                    <a:ext uri="{A12FA001-AC4F-418D-AE19-62706E023703}">
                      <ahyp:hlinkClr xmlns:ahyp="http://schemas.microsoft.com/office/drawing/2018/hyperlinkcolor" val="tx"/>
                    </a:ext>
                  </a:extLst>
                </a:hlinkClick>
              </a:rPr>
              <a:t>Objective and Hypothesis</a:t>
            </a:r>
            <a:endParaRPr lang="en-US" sz="2200" dirty="0">
              <a:solidFill>
                <a:schemeClr val="accent1">
                  <a:lumMod val="40000"/>
                  <a:lumOff val="60000"/>
                </a:schemeClr>
              </a:solidFill>
            </a:endParaRPr>
          </a:p>
          <a:p>
            <a:r>
              <a:rPr lang="en-US" sz="2200" dirty="0">
                <a:solidFill>
                  <a:schemeClr val="accent1">
                    <a:lumMod val="40000"/>
                    <a:lumOff val="60000"/>
                  </a:schemeClr>
                </a:solidFill>
                <a:hlinkClick r:id="rId5" action="ppaction://hlinksldjump">
                  <a:extLst>
                    <a:ext uri="{A12FA001-AC4F-418D-AE19-62706E023703}">
                      <ahyp:hlinkClr xmlns:ahyp="http://schemas.microsoft.com/office/drawing/2018/hyperlinkcolor" val="tx"/>
                    </a:ext>
                  </a:extLst>
                </a:hlinkClick>
              </a:rPr>
              <a:t>Sources, Bias, Accuracy</a:t>
            </a:r>
            <a:endParaRPr lang="en-US" sz="2200" dirty="0">
              <a:solidFill>
                <a:schemeClr val="accent1">
                  <a:lumMod val="40000"/>
                  <a:lumOff val="60000"/>
                </a:schemeClr>
              </a:solidFill>
            </a:endParaRPr>
          </a:p>
          <a:p>
            <a:r>
              <a:rPr lang="en-US" sz="2200" dirty="0">
                <a:solidFill>
                  <a:schemeClr val="accent1">
                    <a:lumMod val="40000"/>
                    <a:lumOff val="60000"/>
                  </a:schemeClr>
                </a:solidFill>
                <a:hlinkClick r:id="rId6" action="ppaction://hlinksldjump">
                  <a:extLst>
                    <a:ext uri="{A12FA001-AC4F-418D-AE19-62706E023703}">
                      <ahyp:hlinkClr xmlns:ahyp="http://schemas.microsoft.com/office/drawing/2018/hyperlinkcolor" val="tx"/>
                    </a:ext>
                  </a:extLst>
                </a:hlinkClick>
              </a:rPr>
              <a:t>Data Optimization</a:t>
            </a:r>
            <a:endParaRPr lang="en-US" sz="2200" dirty="0">
              <a:solidFill>
                <a:schemeClr val="accent1">
                  <a:lumMod val="40000"/>
                  <a:lumOff val="60000"/>
                </a:schemeClr>
              </a:solidFill>
            </a:endParaRPr>
          </a:p>
          <a:p>
            <a:r>
              <a:rPr lang="en-US" sz="2200" dirty="0">
                <a:solidFill>
                  <a:schemeClr val="accent1">
                    <a:lumMod val="40000"/>
                    <a:lumOff val="60000"/>
                  </a:schemeClr>
                </a:solidFill>
                <a:hlinkClick r:id="rId7" action="ppaction://hlinksldjump">
                  <a:extLst>
                    <a:ext uri="{A12FA001-AC4F-418D-AE19-62706E023703}">
                      <ahyp:hlinkClr xmlns:ahyp="http://schemas.microsoft.com/office/drawing/2018/hyperlinkcolor" val="tx"/>
                    </a:ext>
                  </a:extLst>
                </a:hlinkClick>
              </a:rPr>
              <a:t>Supervised Learning Algorithms</a:t>
            </a:r>
            <a:endParaRPr lang="en-US" sz="2200" dirty="0">
              <a:solidFill>
                <a:schemeClr val="accent1">
                  <a:lumMod val="40000"/>
                  <a:lumOff val="60000"/>
                </a:schemeClr>
              </a:solidFill>
            </a:endParaRPr>
          </a:p>
          <a:p>
            <a:r>
              <a:rPr lang="en-US" sz="2200" dirty="0">
                <a:solidFill>
                  <a:schemeClr val="accent1">
                    <a:lumMod val="40000"/>
                    <a:lumOff val="60000"/>
                  </a:schemeClr>
                </a:solidFill>
                <a:hlinkClick r:id="rId8" action="ppaction://hlinksldjump">
                  <a:extLst>
                    <a:ext uri="{A12FA001-AC4F-418D-AE19-62706E023703}">
                      <ahyp:hlinkClr xmlns:ahyp="http://schemas.microsoft.com/office/drawing/2018/hyperlinkcolor" val="tx"/>
                    </a:ext>
                  </a:extLst>
                </a:hlinkClick>
              </a:rPr>
              <a:t>Summary</a:t>
            </a:r>
            <a:endParaRPr lang="en-US" sz="2200" dirty="0">
              <a:solidFill>
                <a:schemeClr val="accent1">
                  <a:lumMod val="40000"/>
                  <a:lumOff val="60000"/>
                </a:schemeClr>
              </a:solidFill>
            </a:endParaRPr>
          </a:p>
          <a:p>
            <a:r>
              <a:rPr lang="en-US" sz="2200" dirty="0">
                <a:solidFill>
                  <a:schemeClr val="accent1">
                    <a:lumMod val="40000"/>
                    <a:lumOff val="60000"/>
                  </a:schemeClr>
                </a:solidFill>
                <a:hlinkClick r:id="rId9" action="ppaction://hlinksldjump">
                  <a:extLst>
                    <a:ext uri="{A12FA001-AC4F-418D-AE19-62706E023703}">
                      <ahyp:hlinkClr xmlns:ahyp="http://schemas.microsoft.com/office/drawing/2018/hyperlinkcolor" val="tx"/>
                    </a:ext>
                  </a:extLst>
                </a:hlinkClick>
              </a:rPr>
              <a:t>Conclusion</a:t>
            </a:r>
            <a:endParaRPr lang="en-US" sz="2200" dirty="0">
              <a:solidFill>
                <a:schemeClr val="accent1">
                  <a:lumMod val="40000"/>
                  <a:lumOff val="60000"/>
                </a:schemeClr>
              </a:solidFill>
            </a:endParaRPr>
          </a:p>
        </p:txBody>
      </p:sp>
      <p:pic>
        <p:nvPicPr>
          <p:cNvPr id="13" name="Picture 12" descr="A collage of clouds and lightning&#10;&#10;AI-generated content may be incorrect.">
            <a:extLst>
              <a:ext uri="{FF2B5EF4-FFF2-40B4-BE49-F238E27FC236}">
                <a16:creationId xmlns:a16="http://schemas.microsoft.com/office/drawing/2014/main" id="{0A902CEF-5C68-6775-9247-93522954FC7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541654" y="1920605"/>
            <a:ext cx="6392081" cy="3339839"/>
          </a:xfrm>
          <a:prstGeom prst="rect">
            <a:avLst/>
          </a:prstGeom>
        </p:spPr>
      </p:pic>
    </p:spTree>
    <p:extLst>
      <p:ext uri="{BB962C8B-B14F-4D97-AF65-F5344CB8AC3E}">
        <p14:creationId xmlns:p14="http://schemas.microsoft.com/office/powerpoint/2010/main" val="3981853199"/>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0491041-1205-DA51-3F4F-F5E6AF1B0662}"/>
            </a:ext>
          </a:extLst>
        </p:cNvPr>
        <p:cNvGrpSpPr/>
        <p:nvPr/>
      </p:nvGrpSpPr>
      <p:grpSpPr>
        <a:xfrm>
          <a:off x="0" y="0"/>
          <a:ext cx="0" cy="0"/>
          <a:chOff x="0" y="0"/>
          <a:chExt cx="0" cy="0"/>
        </a:xfrm>
      </p:grpSpPr>
      <p:pic>
        <p:nvPicPr>
          <p:cNvPr id="8" name="Picture 7" descr="A close up of clouds&#10;&#10;AI-generated content may be incorrect.">
            <a:extLst>
              <a:ext uri="{FF2B5EF4-FFF2-40B4-BE49-F238E27FC236}">
                <a16:creationId xmlns:a16="http://schemas.microsoft.com/office/drawing/2014/main" id="{063DA42E-4D30-B200-B8F5-19FFEC0A6D84}"/>
              </a:ext>
            </a:extLst>
          </p:cNvPr>
          <p:cNvPicPr>
            <a:picLocks noGrp="1" noRot="1" noChangeAspect="1" noMove="1" noResize="1" noEditPoints="1" noAdjustHandles="1" noChangeArrowheads="1" noChangeShapeType="1" noCrop="1"/>
          </p:cNvPicPr>
          <p:nvPr/>
        </p:nvPicPr>
        <p:blipFill>
          <a:blip r:embed="rId3">
            <a:alphaModFix amt="40000"/>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a:solidFill>
            <a:schemeClr val="bg1">
              <a:lumMod val="65000"/>
              <a:lumOff val="35000"/>
            </a:schemeClr>
          </a:solidFill>
          <a:effectLst>
            <a:outerShdw blurRad="50800" dist="50800" dir="5400000" sx="1000" sy="1000" algn="ctr" rotWithShape="0">
              <a:srgbClr val="000000">
                <a:alpha val="43137"/>
              </a:srgbClr>
            </a:outerShdw>
            <a:softEdge rad="88900"/>
          </a:effectLst>
        </p:spPr>
      </p:pic>
      <p:sp>
        <p:nvSpPr>
          <p:cNvPr id="2" name="Title 1">
            <a:extLst>
              <a:ext uri="{FF2B5EF4-FFF2-40B4-BE49-F238E27FC236}">
                <a16:creationId xmlns:a16="http://schemas.microsoft.com/office/drawing/2014/main" id="{F16F260F-10EF-EC44-476A-A9C3820EBFA2}"/>
              </a:ext>
            </a:extLst>
          </p:cNvPr>
          <p:cNvSpPr>
            <a:spLocks noGrp="1"/>
          </p:cNvSpPr>
          <p:nvPr>
            <p:ph type="title"/>
          </p:nvPr>
        </p:nvSpPr>
        <p:spPr/>
        <p:txBody>
          <a:bodyPr>
            <a:normAutofit/>
          </a:bodyPr>
          <a:lstStyle/>
          <a:p>
            <a:r>
              <a:rPr lang="en-US" sz="5400" dirty="0"/>
              <a:t>Objectives and Hypothesis</a:t>
            </a:r>
            <a:endParaRPr lang="en-US" sz="5400" u="sng" dirty="0">
              <a:solidFill>
                <a:srgbClr val="FFFFFF"/>
              </a:solidFill>
            </a:endParaRPr>
          </a:p>
        </p:txBody>
      </p:sp>
      <p:sp>
        <p:nvSpPr>
          <p:cNvPr id="3" name="Subtitle 2">
            <a:extLst>
              <a:ext uri="{FF2B5EF4-FFF2-40B4-BE49-F238E27FC236}">
                <a16:creationId xmlns:a16="http://schemas.microsoft.com/office/drawing/2014/main" id="{BE1F7D74-C7CC-5003-5816-A88EF83B56CD}"/>
              </a:ext>
            </a:extLst>
          </p:cNvPr>
          <p:cNvSpPr>
            <a:spLocks noGrp="1"/>
          </p:cNvSpPr>
          <p:nvPr>
            <p:ph idx="1"/>
          </p:nvPr>
        </p:nvSpPr>
        <p:spPr/>
        <p:txBody>
          <a:bodyPr>
            <a:normAutofit/>
          </a:bodyPr>
          <a:lstStyle/>
          <a:p>
            <a:r>
              <a:rPr lang="en-US" sz="2400" b="1" u="sng" dirty="0"/>
              <a:t>Objective</a:t>
            </a:r>
            <a:r>
              <a:rPr lang="en-US" sz="2400" dirty="0"/>
              <a:t>: Use machine learning to help predict the consequences of climate change.</a:t>
            </a:r>
          </a:p>
          <a:p>
            <a:r>
              <a:rPr lang="en-US" sz="2400" b="1" u="sng" dirty="0"/>
              <a:t>Hypothesis 1</a:t>
            </a:r>
            <a:r>
              <a:rPr lang="en-US" sz="2400" dirty="0"/>
              <a:t>: </a:t>
            </a:r>
            <a:r>
              <a:rPr lang="en-US" dirty="0"/>
              <a:t>The climate hasn’t changed much from 1973 until 2022.</a:t>
            </a:r>
            <a:endParaRPr lang="en-US" sz="2400" dirty="0"/>
          </a:p>
          <a:p>
            <a:r>
              <a:rPr lang="en-US" sz="2400" b="1" u="sng" dirty="0"/>
              <a:t>Hypothesis 2</a:t>
            </a:r>
            <a:r>
              <a:rPr lang="en-US" sz="2400" dirty="0"/>
              <a:t>: </a:t>
            </a:r>
            <a:r>
              <a:rPr lang="en-US" dirty="0"/>
              <a:t>There was nicer weather about 50 years ago.</a:t>
            </a:r>
            <a:endParaRPr lang="en-US" sz="2400" dirty="0"/>
          </a:p>
          <a:p>
            <a:r>
              <a:rPr lang="en-US" sz="2400" b="1" u="sng" dirty="0"/>
              <a:t>Hypothesis 3</a:t>
            </a:r>
            <a:r>
              <a:rPr lang="en-US" sz="2400" dirty="0"/>
              <a:t>: </a:t>
            </a:r>
            <a:r>
              <a:rPr lang="en-US" dirty="0"/>
              <a:t>70% of days in Europe aren’t days with pleasant weather.</a:t>
            </a:r>
            <a:endParaRPr lang="en-US" sz="2400" dirty="0"/>
          </a:p>
        </p:txBody>
      </p:sp>
      <p:pic>
        <p:nvPicPr>
          <p:cNvPr id="10" name="Picture 9">
            <a:extLst>
              <a:ext uri="{FF2B5EF4-FFF2-40B4-BE49-F238E27FC236}">
                <a16:creationId xmlns:a16="http://schemas.microsoft.com/office/drawing/2014/main" id="{4B9B1177-81A4-81AC-7A94-98C2FECE3F69}"/>
              </a:ext>
            </a:extLst>
          </p:cNvPr>
          <p:cNvPicPr>
            <a:picLocks noChangeAspect="1"/>
          </p:cNvPicPr>
          <p:nvPr/>
        </p:nvPicPr>
        <p:blipFill>
          <a:blip r:embed="rId4"/>
          <a:stretch>
            <a:fillRect/>
          </a:stretch>
        </p:blipFill>
        <p:spPr>
          <a:xfrm>
            <a:off x="0" y="6534884"/>
            <a:ext cx="1469263" cy="323116"/>
          </a:xfrm>
          <a:prstGeom prst="rect">
            <a:avLst/>
          </a:prstGeom>
        </p:spPr>
      </p:pic>
    </p:spTree>
    <p:extLst>
      <p:ext uri="{BB962C8B-B14F-4D97-AF65-F5344CB8AC3E}">
        <p14:creationId xmlns:p14="http://schemas.microsoft.com/office/powerpoint/2010/main" val="2674520896"/>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3C9018E-BABB-E91B-C877-E74EFEE53489}"/>
            </a:ext>
          </a:extLst>
        </p:cNvPr>
        <p:cNvGrpSpPr/>
        <p:nvPr/>
      </p:nvGrpSpPr>
      <p:grpSpPr>
        <a:xfrm>
          <a:off x="0" y="0"/>
          <a:ext cx="0" cy="0"/>
          <a:chOff x="0" y="0"/>
          <a:chExt cx="0" cy="0"/>
        </a:xfrm>
      </p:grpSpPr>
      <p:pic>
        <p:nvPicPr>
          <p:cNvPr id="8" name="Picture 7" descr="A close up of clouds&#10;&#10;AI-generated content may be incorrect.">
            <a:extLst>
              <a:ext uri="{FF2B5EF4-FFF2-40B4-BE49-F238E27FC236}">
                <a16:creationId xmlns:a16="http://schemas.microsoft.com/office/drawing/2014/main" id="{50391651-05DD-EE60-2F2F-5367286F5027}"/>
              </a:ext>
            </a:extLst>
          </p:cNvPr>
          <p:cNvPicPr>
            <a:picLocks noGrp="1" noRot="1" noChangeAspect="1" noMove="1" noResize="1" noEditPoints="1" noAdjustHandles="1" noChangeArrowheads="1" noChangeShapeType="1" noCrop="1"/>
          </p:cNvPicPr>
          <p:nvPr/>
        </p:nvPicPr>
        <p:blipFill>
          <a:blip r:embed="rId3">
            <a:alphaModFix amt="40000"/>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a:solidFill>
            <a:schemeClr val="bg1">
              <a:lumMod val="65000"/>
              <a:lumOff val="35000"/>
            </a:schemeClr>
          </a:solidFill>
          <a:effectLst>
            <a:outerShdw blurRad="50800" dist="50800" dir="5400000" sx="1000" sy="1000" algn="ctr" rotWithShape="0">
              <a:srgbClr val="000000">
                <a:alpha val="43137"/>
              </a:srgbClr>
            </a:outerShdw>
            <a:softEdge rad="88900"/>
          </a:effectLst>
        </p:spPr>
      </p:pic>
      <p:sp>
        <p:nvSpPr>
          <p:cNvPr id="2" name="Title 1">
            <a:extLst>
              <a:ext uri="{FF2B5EF4-FFF2-40B4-BE49-F238E27FC236}">
                <a16:creationId xmlns:a16="http://schemas.microsoft.com/office/drawing/2014/main" id="{82968E15-9936-94A8-309A-2AC2B1D1DC3C}"/>
              </a:ext>
            </a:extLst>
          </p:cNvPr>
          <p:cNvSpPr>
            <a:spLocks noGrp="1"/>
          </p:cNvSpPr>
          <p:nvPr>
            <p:ph type="title"/>
          </p:nvPr>
        </p:nvSpPr>
        <p:spPr/>
        <p:txBody>
          <a:bodyPr>
            <a:noAutofit/>
          </a:bodyPr>
          <a:lstStyle/>
          <a:p>
            <a:r>
              <a:rPr lang="en-US" sz="4000" u="sng" dirty="0">
                <a:solidFill>
                  <a:srgbClr val="FFFFFF"/>
                </a:solidFill>
              </a:rPr>
              <a:t>Sources, Biases, Accuracy,</a:t>
            </a:r>
          </a:p>
        </p:txBody>
      </p:sp>
      <p:pic>
        <p:nvPicPr>
          <p:cNvPr id="6" name="Content Placeholder 5" descr="A screenshot of a computer&#10;&#10;AI-generated content may be incorrect.">
            <a:extLst>
              <a:ext uri="{FF2B5EF4-FFF2-40B4-BE49-F238E27FC236}">
                <a16:creationId xmlns:a16="http://schemas.microsoft.com/office/drawing/2014/main" id="{B272401A-F60F-6B5D-3E3A-DE69D20102DB}"/>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4192794" y="954104"/>
            <a:ext cx="7731149" cy="3003082"/>
          </a:xfrm>
        </p:spPr>
      </p:pic>
      <p:sp>
        <p:nvSpPr>
          <p:cNvPr id="4" name="Text Placeholder 3">
            <a:extLst>
              <a:ext uri="{FF2B5EF4-FFF2-40B4-BE49-F238E27FC236}">
                <a16:creationId xmlns:a16="http://schemas.microsoft.com/office/drawing/2014/main" id="{ED7B83E7-611E-A9ED-DFC4-4FD364AF5CD6}"/>
              </a:ext>
            </a:extLst>
          </p:cNvPr>
          <p:cNvSpPr>
            <a:spLocks noGrp="1"/>
          </p:cNvSpPr>
          <p:nvPr>
            <p:ph type="body" sz="half" idx="2"/>
          </p:nvPr>
        </p:nvSpPr>
        <p:spPr/>
        <p:txBody>
          <a:bodyPr>
            <a:normAutofit lnSpcReduction="10000"/>
          </a:bodyPr>
          <a:lstStyle/>
          <a:p>
            <a:pPr marL="285750" indent="-285750">
              <a:buFont typeface="Arial" panose="020B0604020202020204" pitchFamily="34" charset="0"/>
              <a:buChar char="•"/>
            </a:pPr>
            <a:r>
              <a:rPr lang="en-US" dirty="0"/>
              <a:t>Data Sources:</a:t>
            </a:r>
          </a:p>
          <a:p>
            <a:pPr marL="742950" lvl="1" indent="-285750">
              <a:buFont typeface="Arial" panose="020B0604020202020204" pitchFamily="34" charset="0"/>
              <a:buChar char="•"/>
            </a:pPr>
            <a:r>
              <a:rPr lang="en-US" dirty="0">
                <a:solidFill>
                  <a:schemeClr val="accent1">
                    <a:lumMod val="40000"/>
                    <a:lumOff val="60000"/>
                  </a:schemeClr>
                </a:solidFill>
                <a:hlinkClick r:id="rId5">
                  <a:extLst>
                    <a:ext uri="{A12FA001-AC4F-418D-AE19-62706E023703}">
                      <ahyp:hlinkClr xmlns:ahyp="http://schemas.microsoft.com/office/drawing/2018/hyperlinkcolor" val="tx"/>
                    </a:ext>
                  </a:extLst>
                </a:hlinkClick>
              </a:rPr>
              <a:t>European Climate Assessment &amp; Data Set project</a:t>
            </a:r>
            <a:endParaRPr lang="en-US" dirty="0">
              <a:solidFill>
                <a:schemeClr val="accent1">
                  <a:lumMod val="40000"/>
                  <a:lumOff val="60000"/>
                </a:schemeClr>
              </a:solidFill>
            </a:endParaRPr>
          </a:p>
          <a:p>
            <a:pPr marL="1200150" lvl="2" indent="-285750">
              <a:buFont typeface="Arial" panose="020B0604020202020204" pitchFamily="34" charset="0"/>
              <a:buChar char="•"/>
            </a:pPr>
            <a:r>
              <a:rPr lang="en-US" dirty="0">
                <a:solidFill>
                  <a:schemeClr val="accent1">
                    <a:lumMod val="40000"/>
                    <a:lumOff val="60000"/>
                  </a:schemeClr>
                </a:solidFill>
                <a:hlinkClick r:id="rId6">
                  <a:extLst>
                    <a:ext uri="{A12FA001-AC4F-418D-AE19-62706E023703}">
                      <ahyp:hlinkClr xmlns:ahyp="http://schemas.microsoft.com/office/drawing/2018/hyperlinkcolor" val="tx"/>
                    </a:ext>
                  </a:extLst>
                </a:hlinkClick>
              </a:rPr>
              <a:t>The National Oceanic and Atmospheric Administration (NOAA) </a:t>
            </a:r>
            <a:endParaRPr lang="en-US" dirty="0">
              <a:solidFill>
                <a:schemeClr val="accent1">
                  <a:lumMod val="40000"/>
                  <a:lumOff val="60000"/>
                </a:schemeClr>
              </a:solidFill>
            </a:endParaRPr>
          </a:p>
          <a:p>
            <a:pPr marL="1200150" lvl="2" indent="-285750">
              <a:buFont typeface="Arial" panose="020B0604020202020204" pitchFamily="34" charset="0"/>
              <a:buChar char="•"/>
            </a:pPr>
            <a:r>
              <a:rPr lang="en-US" dirty="0">
                <a:solidFill>
                  <a:schemeClr val="accent1">
                    <a:lumMod val="40000"/>
                    <a:lumOff val="60000"/>
                  </a:schemeClr>
                </a:solidFill>
                <a:hlinkClick r:id="rId7">
                  <a:extLst>
                    <a:ext uri="{A12FA001-AC4F-418D-AE19-62706E023703}">
                      <ahyp:hlinkClr xmlns:ahyp="http://schemas.microsoft.com/office/drawing/2018/hyperlinkcolor" val="tx"/>
                    </a:ext>
                  </a:extLst>
                </a:hlinkClick>
              </a:rPr>
              <a:t>The Japan Meteorological Agency (JMA)</a:t>
            </a:r>
            <a:endParaRPr lang="en-US" dirty="0">
              <a:solidFill>
                <a:schemeClr val="accent1">
                  <a:lumMod val="40000"/>
                  <a:lumOff val="60000"/>
                </a:schemeClr>
              </a:solidFill>
            </a:endParaRPr>
          </a:p>
          <a:p>
            <a:pPr marL="285750" indent="-285750">
              <a:buFont typeface="Arial" panose="020B0604020202020204" pitchFamily="34" charset="0"/>
              <a:buChar char="•"/>
            </a:pPr>
            <a:r>
              <a:rPr lang="en-US" dirty="0"/>
              <a:t>Bias: ML algorithms or personal bias.</a:t>
            </a:r>
          </a:p>
          <a:p>
            <a:pPr marL="285750" indent="-285750">
              <a:buFont typeface="Arial" panose="020B0604020202020204" pitchFamily="34" charset="0"/>
              <a:buChar char="•"/>
            </a:pPr>
            <a:r>
              <a:rPr lang="en-US" dirty="0"/>
              <a:t>Accuracy: Always a potential for inaccurate results</a:t>
            </a:r>
          </a:p>
        </p:txBody>
      </p:sp>
      <p:pic>
        <p:nvPicPr>
          <p:cNvPr id="9" name="Picture 8" descr="A close up of a planet&#10;&#10;AI-generated content may be incorrect.">
            <a:extLst>
              <a:ext uri="{FF2B5EF4-FFF2-40B4-BE49-F238E27FC236}">
                <a16:creationId xmlns:a16="http://schemas.microsoft.com/office/drawing/2014/main" id="{FD3C00B6-7260-12FB-8B6C-51364B2A48D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192794" y="4255824"/>
            <a:ext cx="3806414" cy="1873709"/>
          </a:xfrm>
          <a:prstGeom prst="rect">
            <a:avLst/>
          </a:prstGeom>
        </p:spPr>
      </p:pic>
      <p:pic>
        <p:nvPicPr>
          <p:cNvPr id="11" name="Picture 10" descr="A screenshot of a computer&#10;&#10;AI-generated content may be incorrect.">
            <a:extLst>
              <a:ext uri="{FF2B5EF4-FFF2-40B4-BE49-F238E27FC236}">
                <a16:creationId xmlns:a16="http://schemas.microsoft.com/office/drawing/2014/main" id="{603E4535-24FB-E8D7-109B-F92AB6EFC37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999207" y="4255824"/>
            <a:ext cx="3924735" cy="1873709"/>
          </a:xfrm>
          <a:prstGeom prst="rect">
            <a:avLst/>
          </a:prstGeom>
        </p:spPr>
      </p:pic>
      <p:pic>
        <p:nvPicPr>
          <p:cNvPr id="12" name="Picture 11">
            <a:extLst>
              <a:ext uri="{FF2B5EF4-FFF2-40B4-BE49-F238E27FC236}">
                <a16:creationId xmlns:a16="http://schemas.microsoft.com/office/drawing/2014/main" id="{3B404731-092A-E554-2F36-6C944C476BE9}"/>
              </a:ext>
            </a:extLst>
          </p:cNvPr>
          <p:cNvPicPr>
            <a:picLocks noChangeAspect="1"/>
          </p:cNvPicPr>
          <p:nvPr/>
        </p:nvPicPr>
        <p:blipFill>
          <a:blip r:embed="rId10"/>
          <a:stretch>
            <a:fillRect/>
          </a:stretch>
        </p:blipFill>
        <p:spPr>
          <a:xfrm>
            <a:off x="0" y="6534884"/>
            <a:ext cx="1469263" cy="323116"/>
          </a:xfrm>
          <a:prstGeom prst="rect">
            <a:avLst/>
          </a:prstGeom>
        </p:spPr>
      </p:pic>
    </p:spTree>
    <p:extLst>
      <p:ext uri="{BB962C8B-B14F-4D97-AF65-F5344CB8AC3E}">
        <p14:creationId xmlns:p14="http://schemas.microsoft.com/office/powerpoint/2010/main" val="2136269403"/>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AACDA1C-9FFB-EE6F-2783-6F7C5E88A0C2}"/>
            </a:ext>
          </a:extLst>
        </p:cNvPr>
        <p:cNvGrpSpPr/>
        <p:nvPr/>
      </p:nvGrpSpPr>
      <p:grpSpPr>
        <a:xfrm>
          <a:off x="0" y="0"/>
          <a:ext cx="0" cy="0"/>
          <a:chOff x="0" y="0"/>
          <a:chExt cx="0" cy="0"/>
        </a:xfrm>
      </p:grpSpPr>
      <p:pic>
        <p:nvPicPr>
          <p:cNvPr id="8" name="Picture 7" descr="A close up of clouds&#10;&#10;AI-generated content may be incorrect.">
            <a:extLst>
              <a:ext uri="{FF2B5EF4-FFF2-40B4-BE49-F238E27FC236}">
                <a16:creationId xmlns:a16="http://schemas.microsoft.com/office/drawing/2014/main" id="{77C4C665-E189-0BCA-7C69-5DEF0EB9F90D}"/>
              </a:ext>
            </a:extLst>
          </p:cNvPr>
          <p:cNvPicPr>
            <a:picLocks noGrp="1" noRot="1" noChangeAspect="1" noMove="1" noResize="1" noEditPoints="1" noAdjustHandles="1" noChangeArrowheads="1" noChangeShapeType="1" noCrop="1"/>
          </p:cNvPicPr>
          <p:nvPr/>
        </p:nvPicPr>
        <p:blipFill>
          <a:blip r:embed="rId3">
            <a:alphaModFix amt="40000"/>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a:solidFill>
            <a:schemeClr val="bg1">
              <a:lumMod val="65000"/>
              <a:lumOff val="35000"/>
            </a:schemeClr>
          </a:solidFill>
          <a:effectLst>
            <a:outerShdw blurRad="50800" dist="50800" dir="5400000" sx="1000" sy="1000" algn="ctr" rotWithShape="0">
              <a:srgbClr val="000000">
                <a:alpha val="43137"/>
              </a:srgbClr>
            </a:outerShdw>
            <a:softEdge rad="88900"/>
          </a:effectLst>
        </p:spPr>
      </p:pic>
      <p:sp>
        <p:nvSpPr>
          <p:cNvPr id="2" name="Title 1">
            <a:extLst>
              <a:ext uri="{FF2B5EF4-FFF2-40B4-BE49-F238E27FC236}">
                <a16:creationId xmlns:a16="http://schemas.microsoft.com/office/drawing/2014/main" id="{983DEDEC-82D0-2770-4B67-AC7D3D3D8C69}"/>
              </a:ext>
            </a:extLst>
          </p:cNvPr>
          <p:cNvSpPr>
            <a:spLocks noGrp="1"/>
          </p:cNvSpPr>
          <p:nvPr>
            <p:ph type="title"/>
          </p:nvPr>
        </p:nvSpPr>
        <p:spPr>
          <a:xfrm>
            <a:off x="597160" y="553616"/>
            <a:ext cx="4192794" cy="1329775"/>
          </a:xfrm>
        </p:spPr>
        <p:txBody>
          <a:bodyPr>
            <a:normAutofit/>
          </a:bodyPr>
          <a:lstStyle/>
          <a:p>
            <a:r>
              <a:rPr lang="en-US" sz="4000" u="sng" dirty="0">
                <a:solidFill>
                  <a:srgbClr val="FFFFFF"/>
                </a:solidFill>
              </a:rPr>
              <a:t>Data Optimization </a:t>
            </a:r>
          </a:p>
        </p:txBody>
      </p:sp>
      <p:pic>
        <p:nvPicPr>
          <p:cNvPr id="9" name="Content Placeholder 8" descr="A screenshot of a computer&#10;&#10;AI-generated content may be incorrect.">
            <a:extLst>
              <a:ext uri="{FF2B5EF4-FFF2-40B4-BE49-F238E27FC236}">
                <a16:creationId xmlns:a16="http://schemas.microsoft.com/office/drawing/2014/main" id="{ED9F82A4-2F40-47C0-32C5-B1148CFD45FB}"/>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4512631" y="1230500"/>
            <a:ext cx="7441946" cy="4178897"/>
          </a:xfrm>
        </p:spPr>
      </p:pic>
      <p:sp>
        <p:nvSpPr>
          <p:cNvPr id="4" name="Text Placeholder 3">
            <a:extLst>
              <a:ext uri="{FF2B5EF4-FFF2-40B4-BE49-F238E27FC236}">
                <a16:creationId xmlns:a16="http://schemas.microsoft.com/office/drawing/2014/main" id="{9ED3E324-F7C7-88B7-7E53-A484E9A4EE00}"/>
              </a:ext>
            </a:extLst>
          </p:cNvPr>
          <p:cNvSpPr>
            <a:spLocks noGrp="1"/>
          </p:cNvSpPr>
          <p:nvPr>
            <p:ph type="body" sz="half" idx="2"/>
          </p:nvPr>
        </p:nvSpPr>
        <p:spPr>
          <a:xfrm>
            <a:off x="597160" y="1883391"/>
            <a:ext cx="4192794" cy="4156625"/>
          </a:xfrm>
        </p:spPr>
        <p:txBody>
          <a:bodyPr/>
          <a:lstStyle/>
          <a:p>
            <a:pPr marL="285750" indent="-285750">
              <a:buFont typeface="Arial" panose="020B0604020202020204" pitchFamily="34" charset="0"/>
              <a:buChar char="•"/>
            </a:pPr>
            <a:r>
              <a:rPr lang="en-US" dirty="0"/>
              <a:t>Gradient Descent was used to optimize the data.</a:t>
            </a:r>
          </a:p>
          <a:p>
            <a:pPr marL="742950" lvl="1" indent="-285750">
              <a:buFont typeface="Arial" panose="020B0604020202020204" pitchFamily="34" charset="0"/>
              <a:buChar char="•"/>
            </a:pPr>
            <a:r>
              <a:rPr lang="en-US" b="1" u="sng" dirty="0"/>
              <a:t>Scaled</a:t>
            </a:r>
          </a:p>
          <a:p>
            <a:pPr marL="742950" lvl="1" indent="-285750">
              <a:buFont typeface="Arial" panose="020B0604020202020204" pitchFamily="34" charset="0"/>
              <a:buChar char="•"/>
            </a:pPr>
            <a:r>
              <a:rPr lang="en-US" dirty="0"/>
              <a:t>Box and Whisker Plot</a:t>
            </a:r>
          </a:p>
          <a:p>
            <a:pPr marL="742950" lvl="1" indent="-285750">
              <a:buFont typeface="Arial" panose="020B0604020202020204" pitchFamily="34" charset="0"/>
              <a:buChar char="•"/>
            </a:pPr>
            <a:r>
              <a:rPr lang="en-US" dirty="0"/>
              <a:t>Scatterplot</a:t>
            </a:r>
          </a:p>
          <a:p>
            <a:pPr marL="742950" lvl="1" indent="-285750">
              <a:buFont typeface="Arial" panose="020B0604020202020204" pitchFamily="34" charset="0"/>
              <a:buChar char="•"/>
            </a:pPr>
            <a:r>
              <a:rPr lang="en-US" dirty="0"/>
              <a:t>Loss Function with 3D Models</a:t>
            </a:r>
          </a:p>
          <a:p>
            <a:pPr lvl="1"/>
            <a:endParaRPr lang="en-US" dirty="0"/>
          </a:p>
        </p:txBody>
      </p:sp>
      <p:pic>
        <p:nvPicPr>
          <p:cNvPr id="10" name="Picture 9">
            <a:extLst>
              <a:ext uri="{FF2B5EF4-FFF2-40B4-BE49-F238E27FC236}">
                <a16:creationId xmlns:a16="http://schemas.microsoft.com/office/drawing/2014/main" id="{2294473A-0C29-B592-5E7A-0D95B68C86C2}"/>
              </a:ext>
            </a:extLst>
          </p:cNvPr>
          <p:cNvPicPr>
            <a:picLocks noChangeAspect="1"/>
          </p:cNvPicPr>
          <p:nvPr/>
        </p:nvPicPr>
        <p:blipFill>
          <a:blip r:embed="rId5"/>
          <a:stretch>
            <a:fillRect/>
          </a:stretch>
        </p:blipFill>
        <p:spPr>
          <a:xfrm>
            <a:off x="0" y="6534884"/>
            <a:ext cx="1469263" cy="323116"/>
          </a:xfrm>
          <a:prstGeom prst="rect">
            <a:avLst/>
          </a:prstGeom>
        </p:spPr>
      </p:pic>
    </p:spTree>
    <p:extLst>
      <p:ext uri="{BB962C8B-B14F-4D97-AF65-F5344CB8AC3E}">
        <p14:creationId xmlns:p14="http://schemas.microsoft.com/office/powerpoint/2010/main" val="1119002345"/>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CA83D7D-26F7-381F-C256-4613100DA205}"/>
            </a:ext>
          </a:extLst>
        </p:cNvPr>
        <p:cNvGrpSpPr/>
        <p:nvPr/>
      </p:nvGrpSpPr>
      <p:grpSpPr>
        <a:xfrm>
          <a:off x="0" y="0"/>
          <a:ext cx="0" cy="0"/>
          <a:chOff x="0" y="0"/>
          <a:chExt cx="0" cy="0"/>
        </a:xfrm>
      </p:grpSpPr>
      <p:pic>
        <p:nvPicPr>
          <p:cNvPr id="8" name="Picture 7" descr="A close up of clouds&#10;&#10;AI-generated content may be incorrect.">
            <a:extLst>
              <a:ext uri="{FF2B5EF4-FFF2-40B4-BE49-F238E27FC236}">
                <a16:creationId xmlns:a16="http://schemas.microsoft.com/office/drawing/2014/main" id="{2102C906-0DD6-632F-130A-A3A00D8E8C26}"/>
              </a:ext>
            </a:extLst>
          </p:cNvPr>
          <p:cNvPicPr>
            <a:picLocks noGrp="1" noRot="1" noChangeAspect="1" noMove="1" noResize="1" noEditPoints="1" noAdjustHandles="1" noChangeArrowheads="1" noChangeShapeType="1" noCrop="1"/>
          </p:cNvPicPr>
          <p:nvPr/>
        </p:nvPicPr>
        <p:blipFill>
          <a:blip r:embed="rId3">
            <a:alphaModFix amt="40000"/>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a:solidFill>
            <a:schemeClr val="bg1">
              <a:lumMod val="65000"/>
              <a:lumOff val="35000"/>
            </a:schemeClr>
          </a:solidFill>
          <a:effectLst>
            <a:outerShdw blurRad="50800" dist="50800" dir="5400000" sx="1000" sy="1000" algn="ctr" rotWithShape="0">
              <a:srgbClr val="000000">
                <a:alpha val="43137"/>
              </a:srgbClr>
            </a:outerShdw>
            <a:softEdge rad="88900"/>
          </a:effectLst>
        </p:spPr>
      </p:pic>
      <p:sp>
        <p:nvSpPr>
          <p:cNvPr id="2" name="Title 1">
            <a:extLst>
              <a:ext uri="{FF2B5EF4-FFF2-40B4-BE49-F238E27FC236}">
                <a16:creationId xmlns:a16="http://schemas.microsoft.com/office/drawing/2014/main" id="{A394172A-AEFC-F080-9A6C-45C838FBF34F}"/>
              </a:ext>
            </a:extLst>
          </p:cNvPr>
          <p:cNvSpPr>
            <a:spLocks noGrp="1"/>
          </p:cNvSpPr>
          <p:nvPr>
            <p:ph type="title"/>
          </p:nvPr>
        </p:nvSpPr>
        <p:spPr>
          <a:xfrm>
            <a:off x="597160" y="553616"/>
            <a:ext cx="4192794" cy="1329775"/>
          </a:xfrm>
        </p:spPr>
        <p:txBody>
          <a:bodyPr>
            <a:normAutofit/>
          </a:bodyPr>
          <a:lstStyle/>
          <a:p>
            <a:r>
              <a:rPr lang="en-US" sz="4000" u="sng" dirty="0">
                <a:solidFill>
                  <a:srgbClr val="FFFFFF"/>
                </a:solidFill>
              </a:rPr>
              <a:t>Data Optimization </a:t>
            </a:r>
          </a:p>
        </p:txBody>
      </p:sp>
      <p:pic>
        <p:nvPicPr>
          <p:cNvPr id="6" name="Content Placeholder 5" descr="A graph with lines and numbers&#10;&#10;AI-generated content may be incorrect.">
            <a:extLst>
              <a:ext uri="{FF2B5EF4-FFF2-40B4-BE49-F238E27FC236}">
                <a16:creationId xmlns:a16="http://schemas.microsoft.com/office/drawing/2014/main" id="{59955DDF-7B71-8678-E9ED-3666185D724C}"/>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4552749" y="221381"/>
            <a:ext cx="7459579" cy="6429676"/>
          </a:xfrm>
        </p:spPr>
      </p:pic>
      <p:sp>
        <p:nvSpPr>
          <p:cNvPr id="4" name="Text Placeholder 3">
            <a:extLst>
              <a:ext uri="{FF2B5EF4-FFF2-40B4-BE49-F238E27FC236}">
                <a16:creationId xmlns:a16="http://schemas.microsoft.com/office/drawing/2014/main" id="{9B5D12E3-13D0-72B0-3D00-48E274126C9E}"/>
              </a:ext>
            </a:extLst>
          </p:cNvPr>
          <p:cNvSpPr>
            <a:spLocks noGrp="1"/>
          </p:cNvSpPr>
          <p:nvPr>
            <p:ph type="body" sz="half" idx="2"/>
          </p:nvPr>
        </p:nvSpPr>
        <p:spPr>
          <a:xfrm>
            <a:off x="597160" y="1883391"/>
            <a:ext cx="4192794" cy="4156625"/>
          </a:xfrm>
        </p:spPr>
        <p:txBody>
          <a:bodyPr/>
          <a:lstStyle/>
          <a:p>
            <a:pPr marL="285750" indent="-285750">
              <a:buFont typeface="Arial" panose="020B0604020202020204" pitchFamily="34" charset="0"/>
              <a:buChar char="•"/>
            </a:pPr>
            <a:r>
              <a:rPr lang="en-US" dirty="0"/>
              <a:t>Gradient Descent was used to optimize the data.</a:t>
            </a:r>
          </a:p>
          <a:p>
            <a:pPr marL="742950" lvl="1" indent="-285750">
              <a:buFont typeface="Arial" panose="020B0604020202020204" pitchFamily="34" charset="0"/>
              <a:buChar char="•"/>
            </a:pPr>
            <a:r>
              <a:rPr lang="en-US" dirty="0"/>
              <a:t>Scaled</a:t>
            </a:r>
          </a:p>
          <a:p>
            <a:pPr marL="742950" lvl="1" indent="-285750">
              <a:buFont typeface="Arial" panose="020B0604020202020204" pitchFamily="34" charset="0"/>
              <a:buChar char="•"/>
            </a:pPr>
            <a:r>
              <a:rPr lang="en-US" b="1" u="sng" dirty="0"/>
              <a:t>Box and Whisker Plot</a:t>
            </a:r>
          </a:p>
          <a:p>
            <a:pPr marL="742950" lvl="1" indent="-285750">
              <a:buFont typeface="Arial" panose="020B0604020202020204" pitchFamily="34" charset="0"/>
              <a:buChar char="•"/>
            </a:pPr>
            <a:r>
              <a:rPr lang="en-US" dirty="0"/>
              <a:t>Scatterplot</a:t>
            </a:r>
          </a:p>
          <a:p>
            <a:pPr marL="742950" lvl="1" indent="-285750">
              <a:buFont typeface="Arial" panose="020B0604020202020204" pitchFamily="34" charset="0"/>
              <a:buChar char="•"/>
            </a:pPr>
            <a:r>
              <a:rPr lang="en-US" dirty="0"/>
              <a:t>Loss Function with 3D Models</a:t>
            </a:r>
          </a:p>
          <a:p>
            <a:pPr lvl="1"/>
            <a:endParaRPr lang="en-US" dirty="0"/>
          </a:p>
        </p:txBody>
      </p:sp>
      <p:pic>
        <p:nvPicPr>
          <p:cNvPr id="7" name="Picture 6">
            <a:extLst>
              <a:ext uri="{FF2B5EF4-FFF2-40B4-BE49-F238E27FC236}">
                <a16:creationId xmlns:a16="http://schemas.microsoft.com/office/drawing/2014/main" id="{EFFE3467-2CA5-5516-B320-E7841B29D493}"/>
              </a:ext>
            </a:extLst>
          </p:cNvPr>
          <p:cNvPicPr>
            <a:picLocks noChangeAspect="1"/>
          </p:cNvPicPr>
          <p:nvPr/>
        </p:nvPicPr>
        <p:blipFill>
          <a:blip r:embed="rId5"/>
          <a:stretch>
            <a:fillRect/>
          </a:stretch>
        </p:blipFill>
        <p:spPr>
          <a:xfrm>
            <a:off x="0" y="6534884"/>
            <a:ext cx="1469263" cy="323116"/>
          </a:xfrm>
          <a:prstGeom prst="rect">
            <a:avLst/>
          </a:prstGeom>
        </p:spPr>
      </p:pic>
    </p:spTree>
    <p:extLst>
      <p:ext uri="{BB962C8B-B14F-4D97-AF65-F5344CB8AC3E}">
        <p14:creationId xmlns:p14="http://schemas.microsoft.com/office/powerpoint/2010/main" val="756720780"/>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C424D60-D6CD-9BC5-3722-7CC693CCEB5C}"/>
            </a:ext>
          </a:extLst>
        </p:cNvPr>
        <p:cNvGrpSpPr/>
        <p:nvPr/>
      </p:nvGrpSpPr>
      <p:grpSpPr>
        <a:xfrm>
          <a:off x="0" y="0"/>
          <a:ext cx="0" cy="0"/>
          <a:chOff x="0" y="0"/>
          <a:chExt cx="0" cy="0"/>
        </a:xfrm>
      </p:grpSpPr>
      <p:pic>
        <p:nvPicPr>
          <p:cNvPr id="8" name="Picture 7" descr="A close up of clouds&#10;&#10;AI-generated content may be incorrect.">
            <a:extLst>
              <a:ext uri="{FF2B5EF4-FFF2-40B4-BE49-F238E27FC236}">
                <a16:creationId xmlns:a16="http://schemas.microsoft.com/office/drawing/2014/main" id="{F52E44B5-9CD1-B4EC-315F-4615DDB6ED87}"/>
              </a:ext>
            </a:extLst>
          </p:cNvPr>
          <p:cNvPicPr>
            <a:picLocks noGrp="1" noRot="1" noChangeAspect="1" noMove="1" noResize="1" noEditPoints="1" noAdjustHandles="1" noChangeArrowheads="1" noChangeShapeType="1" noCrop="1"/>
          </p:cNvPicPr>
          <p:nvPr/>
        </p:nvPicPr>
        <p:blipFill>
          <a:blip r:embed="rId3">
            <a:alphaModFix amt="40000"/>
            <a:extLst>
              <a:ext uri="{28A0092B-C50C-407E-A947-70E740481C1C}">
                <a14:useLocalDpi xmlns:a14="http://schemas.microsoft.com/office/drawing/2010/main" val="0"/>
              </a:ext>
            </a:extLst>
          </a:blip>
          <a:srcRect/>
          <a:stretch>
            <a:fillRect/>
          </a:stretch>
        </p:blipFill>
        <p:spPr>
          <a:xfrm>
            <a:off x="1" y="0"/>
            <a:ext cx="12191999" cy="6858000"/>
          </a:xfrm>
          <a:prstGeom prst="rect">
            <a:avLst/>
          </a:prstGeom>
          <a:solidFill>
            <a:schemeClr val="bg1">
              <a:lumMod val="65000"/>
              <a:lumOff val="35000"/>
            </a:schemeClr>
          </a:solidFill>
          <a:effectLst>
            <a:outerShdw blurRad="50800" dist="50800" dir="5400000" sx="1000" sy="1000" algn="ctr" rotWithShape="0">
              <a:srgbClr val="000000">
                <a:alpha val="43137"/>
              </a:srgbClr>
            </a:outerShdw>
            <a:softEdge rad="88900"/>
          </a:effectLst>
        </p:spPr>
      </p:pic>
      <p:sp>
        <p:nvSpPr>
          <p:cNvPr id="2" name="Title 1">
            <a:extLst>
              <a:ext uri="{FF2B5EF4-FFF2-40B4-BE49-F238E27FC236}">
                <a16:creationId xmlns:a16="http://schemas.microsoft.com/office/drawing/2014/main" id="{5E842809-B070-C846-2CC6-ECCF45E240C8}"/>
              </a:ext>
            </a:extLst>
          </p:cNvPr>
          <p:cNvSpPr>
            <a:spLocks noGrp="1"/>
          </p:cNvSpPr>
          <p:nvPr>
            <p:ph type="title"/>
          </p:nvPr>
        </p:nvSpPr>
        <p:spPr>
          <a:xfrm>
            <a:off x="597160" y="553616"/>
            <a:ext cx="4192794" cy="1329775"/>
          </a:xfrm>
        </p:spPr>
        <p:txBody>
          <a:bodyPr>
            <a:normAutofit/>
          </a:bodyPr>
          <a:lstStyle/>
          <a:p>
            <a:r>
              <a:rPr lang="en-US" sz="4000" u="sng" dirty="0">
                <a:solidFill>
                  <a:srgbClr val="FFFFFF"/>
                </a:solidFill>
              </a:rPr>
              <a:t>Data Optimization </a:t>
            </a:r>
          </a:p>
        </p:txBody>
      </p:sp>
      <p:sp>
        <p:nvSpPr>
          <p:cNvPr id="4" name="Text Placeholder 3">
            <a:extLst>
              <a:ext uri="{FF2B5EF4-FFF2-40B4-BE49-F238E27FC236}">
                <a16:creationId xmlns:a16="http://schemas.microsoft.com/office/drawing/2014/main" id="{44762390-665E-D953-1881-450D0470D68C}"/>
              </a:ext>
            </a:extLst>
          </p:cNvPr>
          <p:cNvSpPr>
            <a:spLocks noGrp="1"/>
          </p:cNvSpPr>
          <p:nvPr>
            <p:ph type="body" sz="half" idx="2"/>
          </p:nvPr>
        </p:nvSpPr>
        <p:spPr>
          <a:xfrm>
            <a:off x="597160" y="1883391"/>
            <a:ext cx="4192794" cy="4156625"/>
          </a:xfrm>
        </p:spPr>
        <p:txBody>
          <a:bodyPr/>
          <a:lstStyle/>
          <a:p>
            <a:pPr marL="285750" indent="-285750">
              <a:buFont typeface="Arial" panose="020B0604020202020204" pitchFamily="34" charset="0"/>
              <a:buChar char="•"/>
            </a:pPr>
            <a:r>
              <a:rPr lang="en-US" dirty="0"/>
              <a:t>Gradient Descent was used to optimize the data.</a:t>
            </a:r>
          </a:p>
          <a:p>
            <a:pPr marL="742950" lvl="1" indent="-285750">
              <a:buFont typeface="Arial" panose="020B0604020202020204" pitchFamily="34" charset="0"/>
              <a:buChar char="•"/>
            </a:pPr>
            <a:r>
              <a:rPr lang="en-US" dirty="0"/>
              <a:t>Scaled</a:t>
            </a:r>
          </a:p>
          <a:p>
            <a:pPr marL="742950" lvl="1" indent="-285750">
              <a:buFont typeface="Arial" panose="020B0604020202020204" pitchFamily="34" charset="0"/>
              <a:buChar char="•"/>
            </a:pPr>
            <a:r>
              <a:rPr lang="en-US" dirty="0"/>
              <a:t>Box and Whisker Plot</a:t>
            </a:r>
          </a:p>
          <a:p>
            <a:pPr marL="742950" lvl="1" indent="-285750">
              <a:buFont typeface="Arial" panose="020B0604020202020204" pitchFamily="34" charset="0"/>
              <a:buChar char="•"/>
            </a:pPr>
            <a:r>
              <a:rPr lang="en-US" b="1" u="sng" dirty="0"/>
              <a:t>Scatterplot</a:t>
            </a:r>
          </a:p>
          <a:p>
            <a:pPr marL="742950" lvl="1" indent="-285750">
              <a:buFont typeface="Arial" panose="020B0604020202020204" pitchFamily="34" charset="0"/>
              <a:buChar char="•"/>
            </a:pPr>
            <a:r>
              <a:rPr lang="en-US" dirty="0"/>
              <a:t>Loss Function with 3D Models</a:t>
            </a:r>
          </a:p>
          <a:p>
            <a:pPr lvl="1"/>
            <a:endParaRPr lang="en-US" dirty="0"/>
          </a:p>
        </p:txBody>
      </p:sp>
      <p:pic>
        <p:nvPicPr>
          <p:cNvPr id="17" name="Content Placeholder 16" descr="A diagram of a function&#10;&#10;AI-generated content may be incorrect.">
            <a:extLst>
              <a:ext uri="{FF2B5EF4-FFF2-40B4-BE49-F238E27FC236}">
                <a16:creationId xmlns:a16="http://schemas.microsoft.com/office/drawing/2014/main" id="{5C604AA9-7BCE-3D3B-2CE5-52CE658E883E}"/>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4626069" y="207524"/>
            <a:ext cx="3478403" cy="2608802"/>
          </a:xfrm>
        </p:spPr>
      </p:pic>
      <p:sp>
        <p:nvSpPr>
          <p:cNvPr id="18" name="TextBox 17">
            <a:extLst>
              <a:ext uri="{FF2B5EF4-FFF2-40B4-BE49-F238E27FC236}">
                <a16:creationId xmlns:a16="http://schemas.microsoft.com/office/drawing/2014/main" id="{A8472AAB-536E-2787-BC2D-9C049190C822}"/>
              </a:ext>
            </a:extLst>
          </p:cNvPr>
          <p:cNvSpPr txBox="1"/>
          <p:nvPr/>
        </p:nvSpPr>
        <p:spPr>
          <a:xfrm>
            <a:off x="4521352" y="2786601"/>
            <a:ext cx="2159742" cy="369332"/>
          </a:xfrm>
          <a:prstGeom prst="rect">
            <a:avLst/>
          </a:prstGeom>
          <a:noFill/>
        </p:spPr>
        <p:txBody>
          <a:bodyPr wrap="square" rtlCol="0">
            <a:spAutoFit/>
          </a:bodyPr>
          <a:lstStyle/>
          <a:p>
            <a:r>
              <a:rPr lang="en-US" dirty="0">
                <a:solidFill>
                  <a:schemeClr val="bg1"/>
                </a:solidFill>
              </a:rPr>
              <a:t>Madrid year 1973</a:t>
            </a:r>
          </a:p>
        </p:txBody>
      </p:sp>
      <p:pic>
        <p:nvPicPr>
          <p:cNvPr id="20" name="Picture 19" descr="A diagram of a graph&#10;&#10;AI-generated content may be incorrect.">
            <a:extLst>
              <a:ext uri="{FF2B5EF4-FFF2-40B4-BE49-F238E27FC236}">
                <a16:creationId xmlns:a16="http://schemas.microsoft.com/office/drawing/2014/main" id="{916C59BF-E3F6-B302-5127-C5E7229AFBB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06118" y="1218503"/>
            <a:ext cx="3478403" cy="2608802"/>
          </a:xfrm>
          <a:prstGeom prst="rect">
            <a:avLst/>
          </a:prstGeom>
        </p:spPr>
      </p:pic>
      <p:sp>
        <p:nvSpPr>
          <p:cNvPr id="21" name="TextBox 20">
            <a:extLst>
              <a:ext uri="{FF2B5EF4-FFF2-40B4-BE49-F238E27FC236}">
                <a16:creationId xmlns:a16="http://schemas.microsoft.com/office/drawing/2014/main" id="{57BE0449-287C-CE32-BF14-CF8534AAB84A}"/>
              </a:ext>
            </a:extLst>
          </p:cNvPr>
          <p:cNvSpPr txBox="1"/>
          <p:nvPr/>
        </p:nvSpPr>
        <p:spPr>
          <a:xfrm>
            <a:off x="8237520" y="3777037"/>
            <a:ext cx="2287808" cy="369332"/>
          </a:xfrm>
          <a:prstGeom prst="rect">
            <a:avLst/>
          </a:prstGeom>
          <a:noFill/>
        </p:spPr>
        <p:txBody>
          <a:bodyPr wrap="square" rtlCol="0">
            <a:spAutoFit/>
          </a:bodyPr>
          <a:lstStyle/>
          <a:p>
            <a:r>
              <a:rPr lang="en-US" dirty="0">
                <a:solidFill>
                  <a:schemeClr val="bg1"/>
                </a:solidFill>
              </a:rPr>
              <a:t>Oslo year 1997</a:t>
            </a:r>
          </a:p>
        </p:txBody>
      </p:sp>
      <p:pic>
        <p:nvPicPr>
          <p:cNvPr id="23" name="Picture 22" descr="A diagram of a function&#10;&#10;AI-generated content may be incorrect.">
            <a:extLst>
              <a:ext uri="{FF2B5EF4-FFF2-40B4-BE49-F238E27FC236}">
                <a16:creationId xmlns:a16="http://schemas.microsoft.com/office/drawing/2014/main" id="{EA977C3D-F649-31D1-FCF7-7D5F9E85F36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26068" y="3449547"/>
            <a:ext cx="3478403" cy="2608802"/>
          </a:xfrm>
          <a:prstGeom prst="rect">
            <a:avLst/>
          </a:prstGeom>
        </p:spPr>
      </p:pic>
      <p:sp>
        <p:nvSpPr>
          <p:cNvPr id="24" name="TextBox 23">
            <a:extLst>
              <a:ext uri="{FF2B5EF4-FFF2-40B4-BE49-F238E27FC236}">
                <a16:creationId xmlns:a16="http://schemas.microsoft.com/office/drawing/2014/main" id="{A6CB3BC1-D648-0E0C-4E60-9870A07E82C5}"/>
              </a:ext>
            </a:extLst>
          </p:cNvPr>
          <p:cNvSpPr txBox="1"/>
          <p:nvPr/>
        </p:nvSpPr>
        <p:spPr>
          <a:xfrm>
            <a:off x="4521352" y="6031599"/>
            <a:ext cx="1984443" cy="369332"/>
          </a:xfrm>
          <a:prstGeom prst="rect">
            <a:avLst/>
          </a:prstGeom>
          <a:noFill/>
        </p:spPr>
        <p:txBody>
          <a:bodyPr wrap="square" rtlCol="0">
            <a:spAutoFit/>
          </a:bodyPr>
          <a:lstStyle/>
          <a:p>
            <a:r>
              <a:rPr lang="en-US" dirty="0" err="1">
                <a:solidFill>
                  <a:schemeClr val="bg1"/>
                </a:solidFill>
              </a:rPr>
              <a:t>Debilt</a:t>
            </a:r>
            <a:r>
              <a:rPr lang="en-US" dirty="0">
                <a:solidFill>
                  <a:schemeClr val="bg1"/>
                </a:solidFill>
              </a:rPr>
              <a:t> year 2022</a:t>
            </a:r>
          </a:p>
        </p:txBody>
      </p:sp>
      <p:pic>
        <p:nvPicPr>
          <p:cNvPr id="25" name="Picture 24">
            <a:extLst>
              <a:ext uri="{FF2B5EF4-FFF2-40B4-BE49-F238E27FC236}">
                <a16:creationId xmlns:a16="http://schemas.microsoft.com/office/drawing/2014/main" id="{0B5F3D22-2182-56DF-F476-501EB7F74774}"/>
              </a:ext>
            </a:extLst>
          </p:cNvPr>
          <p:cNvPicPr>
            <a:picLocks noChangeAspect="1"/>
          </p:cNvPicPr>
          <p:nvPr/>
        </p:nvPicPr>
        <p:blipFill>
          <a:blip r:embed="rId7"/>
          <a:stretch>
            <a:fillRect/>
          </a:stretch>
        </p:blipFill>
        <p:spPr>
          <a:xfrm>
            <a:off x="0" y="6534884"/>
            <a:ext cx="1469263" cy="323116"/>
          </a:xfrm>
          <a:prstGeom prst="rect">
            <a:avLst/>
          </a:prstGeom>
        </p:spPr>
      </p:pic>
    </p:spTree>
    <p:extLst>
      <p:ext uri="{BB962C8B-B14F-4D97-AF65-F5344CB8AC3E}">
        <p14:creationId xmlns:p14="http://schemas.microsoft.com/office/powerpoint/2010/main" val="3926846548"/>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EE1508F-D191-5514-F42F-5486BBB5E4F9}"/>
            </a:ext>
          </a:extLst>
        </p:cNvPr>
        <p:cNvGrpSpPr/>
        <p:nvPr/>
      </p:nvGrpSpPr>
      <p:grpSpPr>
        <a:xfrm>
          <a:off x="0" y="0"/>
          <a:ext cx="0" cy="0"/>
          <a:chOff x="0" y="0"/>
          <a:chExt cx="0" cy="0"/>
        </a:xfrm>
      </p:grpSpPr>
      <p:pic>
        <p:nvPicPr>
          <p:cNvPr id="8" name="Picture 7" descr="A close up of clouds&#10;&#10;AI-generated content may be incorrect.">
            <a:extLst>
              <a:ext uri="{FF2B5EF4-FFF2-40B4-BE49-F238E27FC236}">
                <a16:creationId xmlns:a16="http://schemas.microsoft.com/office/drawing/2014/main" id="{2AC53517-D336-2066-BE9C-FFFAECCE39CF}"/>
              </a:ext>
            </a:extLst>
          </p:cNvPr>
          <p:cNvPicPr>
            <a:picLocks noGrp="1" noRot="1" noChangeAspect="1" noMove="1" noResize="1" noEditPoints="1" noAdjustHandles="1" noChangeArrowheads="1" noChangeShapeType="1" noCrop="1"/>
          </p:cNvPicPr>
          <p:nvPr/>
        </p:nvPicPr>
        <p:blipFill>
          <a:blip r:embed="rId3">
            <a:alphaModFix amt="40000"/>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a:solidFill>
            <a:schemeClr val="bg1">
              <a:lumMod val="65000"/>
              <a:lumOff val="35000"/>
            </a:schemeClr>
          </a:solidFill>
          <a:effectLst>
            <a:outerShdw blurRad="50800" dist="50800" dir="5400000" sx="1000" sy="1000" algn="ctr" rotWithShape="0">
              <a:srgbClr val="000000">
                <a:alpha val="43137"/>
              </a:srgbClr>
            </a:outerShdw>
            <a:softEdge rad="88900"/>
          </a:effectLst>
        </p:spPr>
      </p:pic>
      <p:sp>
        <p:nvSpPr>
          <p:cNvPr id="2" name="Title 1">
            <a:extLst>
              <a:ext uri="{FF2B5EF4-FFF2-40B4-BE49-F238E27FC236}">
                <a16:creationId xmlns:a16="http://schemas.microsoft.com/office/drawing/2014/main" id="{F8F31D37-D9DD-F944-2CFF-349DB5414E36}"/>
              </a:ext>
            </a:extLst>
          </p:cNvPr>
          <p:cNvSpPr>
            <a:spLocks noGrp="1"/>
          </p:cNvSpPr>
          <p:nvPr>
            <p:ph type="title"/>
          </p:nvPr>
        </p:nvSpPr>
        <p:spPr>
          <a:xfrm>
            <a:off x="597160" y="553616"/>
            <a:ext cx="4192794" cy="1329775"/>
          </a:xfrm>
        </p:spPr>
        <p:txBody>
          <a:bodyPr>
            <a:normAutofit/>
          </a:bodyPr>
          <a:lstStyle/>
          <a:p>
            <a:r>
              <a:rPr lang="en-US" sz="4000" u="sng" dirty="0">
                <a:solidFill>
                  <a:srgbClr val="FFFFFF"/>
                </a:solidFill>
              </a:rPr>
              <a:t>Data Optimization </a:t>
            </a:r>
          </a:p>
        </p:txBody>
      </p:sp>
      <p:pic>
        <p:nvPicPr>
          <p:cNvPr id="6" name="Content Placeholder 5" descr="A graph of values and a line&#10;&#10;AI-generated content may be incorrect.">
            <a:extLst>
              <a:ext uri="{FF2B5EF4-FFF2-40B4-BE49-F238E27FC236}">
                <a16:creationId xmlns:a16="http://schemas.microsoft.com/office/drawing/2014/main" id="{372C40C3-C4BE-C68D-D07F-D935B3EDA2B8}"/>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4291389" y="153738"/>
            <a:ext cx="4192794" cy="3332305"/>
          </a:xfrm>
        </p:spPr>
      </p:pic>
      <p:sp>
        <p:nvSpPr>
          <p:cNvPr id="4" name="Text Placeholder 3">
            <a:extLst>
              <a:ext uri="{FF2B5EF4-FFF2-40B4-BE49-F238E27FC236}">
                <a16:creationId xmlns:a16="http://schemas.microsoft.com/office/drawing/2014/main" id="{DF095581-1CC4-5A7C-8478-2CDCD5E22B64}"/>
              </a:ext>
            </a:extLst>
          </p:cNvPr>
          <p:cNvSpPr>
            <a:spLocks noGrp="1"/>
          </p:cNvSpPr>
          <p:nvPr>
            <p:ph type="body" sz="half" idx="2"/>
          </p:nvPr>
        </p:nvSpPr>
        <p:spPr>
          <a:xfrm>
            <a:off x="597160" y="1883391"/>
            <a:ext cx="4192794" cy="4156625"/>
          </a:xfrm>
        </p:spPr>
        <p:txBody>
          <a:bodyPr/>
          <a:lstStyle/>
          <a:p>
            <a:pPr marL="285750" indent="-285750">
              <a:buFont typeface="Arial" panose="020B0604020202020204" pitchFamily="34" charset="0"/>
              <a:buChar char="•"/>
            </a:pPr>
            <a:r>
              <a:rPr lang="en-US" dirty="0"/>
              <a:t>Gradient Descent was used to optimize the data.</a:t>
            </a:r>
          </a:p>
          <a:p>
            <a:pPr marL="742950" lvl="1" indent="-285750">
              <a:buFont typeface="Arial" panose="020B0604020202020204" pitchFamily="34" charset="0"/>
              <a:buChar char="•"/>
            </a:pPr>
            <a:r>
              <a:rPr lang="en-US" dirty="0"/>
              <a:t>Scaled</a:t>
            </a:r>
          </a:p>
          <a:p>
            <a:pPr marL="742950" lvl="1" indent="-285750">
              <a:buFont typeface="Arial" panose="020B0604020202020204" pitchFamily="34" charset="0"/>
              <a:buChar char="•"/>
            </a:pPr>
            <a:r>
              <a:rPr lang="en-US" dirty="0"/>
              <a:t>Box and Whisker Plot</a:t>
            </a:r>
          </a:p>
          <a:p>
            <a:pPr marL="742950" lvl="1" indent="-285750">
              <a:buFont typeface="Arial" panose="020B0604020202020204" pitchFamily="34" charset="0"/>
              <a:buChar char="•"/>
            </a:pPr>
            <a:r>
              <a:rPr lang="en-US" dirty="0"/>
              <a:t>Scatterplot</a:t>
            </a:r>
          </a:p>
          <a:p>
            <a:pPr marL="742950" lvl="1" indent="-285750">
              <a:buFont typeface="Arial" panose="020B0604020202020204" pitchFamily="34" charset="0"/>
              <a:buChar char="•"/>
            </a:pPr>
            <a:r>
              <a:rPr lang="en-US" b="1" u="sng" dirty="0"/>
              <a:t>Loss Function with 3D Models</a:t>
            </a:r>
          </a:p>
          <a:p>
            <a:pPr lvl="1"/>
            <a:endParaRPr lang="en-US" dirty="0"/>
          </a:p>
        </p:txBody>
      </p:sp>
      <p:pic>
        <p:nvPicPr>
          <p:cNvPr id="9" name="Picture 8" descr="A screen shot of a graph&#10;&#10;AI-generated content may be incorrect.">
            <a:extLst>
              <a:ext uri="{FF2B5EF4-FFF2-40B4-BE49-F238E27FC236}">
                <a16:creationId xmlns:a16="http://schemas.microsoft.com/office/drawing/2014/main" id="{1AC72686-E166-44A4-FA45-9B858BD5648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53236" y="1466069"/>
            <a:ext cx="3369709" cy="3746010"/>
          </a:xfrm>
          <a:prstGeom prst="rect">
            <a:avLst/>
          </a:prstGeom>
        </p:spPr>
      </p:pic>
      <p:pic>
        <p:nvPicPr>
          <p:cNvPr id="11" name="Picture 10" descr="A graph of a contour plot&#10;&#10;AI-generated content may be incorrect.">
            <a:extLst>
              <a:ext uri="{FF2B5EF4-FFF2-40B4-BE49-F238E27FC236}">
                <a16:creationId xmlns:a16="http://schemas.microsoft.com/office/drawing/2014/main" id="{A3746B58-FBF6-07BF-EE6A-2D4760FAF36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91389" y="3639781"/>
            <a:ext cx="4192794" cy="3144596"/>
          </a:xfrm>
          <a:prstGeom prst="rect">
            <a:avLst/>
          </a:prstGeom>
        </p:spPr>
      </p:pic>
      <p:pic>
        <p:nvPicPr>
          <p:cNvPr id="12" name="Picture 11">
            <a:extLst>
              <a:ext uri="{FF2B5EF4-FFF2-40B4-BE49-F238E27FC236}">
                <a16:creationId xmlns:a16="http://schemas.microsoft.com/office/drawing/2014/main" id="{72EC9335-6107-3054-8196-68650504A2BD}"/>
              </a:ext>
            </a:extLst>
          </p:cNvPr>
          <p:cNvPicPr>
            <a:picLocks noChangeAspect="1"/>
          </p:cNvPicPr>
          <p:nvPr/>
        </p:nvPicPr>
        <p:blipFill>
          <a:blip r:embed="rId7"/>
          <a:stretch>
            <a:fillRect/>
          </a:stretch>
        </p:blipFill>
        <p:spPr>
          <a:xfrm>
            <a:off x="0" y="6534884"/>
            <a:ext cx="1469263" cy="323116"/>
          </a:xfrm>
          <a:prstGeom prst="rect">
            <a:avLst/>
          </a:prstGeom>
        </p:spPr>
      </p:pic>
    </p:spTree>
    <p:extLst>
      <p:ext uri="{BB962C8B-B14F-4D97-AF65-F5344CB8AC3E}">
        <p14:creationId xmlns:p14="http://schemas.microsoft.com/office/powerpoint/2010/main" val="3952863636"/>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BB4CF0F-8470-F60E-3443-4958FC5E334E}"/>
            </a:ext>
          </a:extLst>
        </p:cNvPr>
        <p:cNvGrpSpPr/>
        <p:nvPr/>
      </p:nvGrpSpPr>
      <p:grpSpPr>
        <a:xfrm>
          <a:off x="0" y="0"/>
          <a:ext cx="0" cy="0"/>
          <a:chOff x="0" y="0"/>
          <a:chExt cx="0" cy="0"/>
        </a:xfrm>
      </p:grpSpPr>
      <p:pic>
        <p:nvPicPr>
          <p:cNvPr id="8" name="Picture 7" descr="A close up of clouds&#10;&#10;AI-generated content may be incorrect.">
            <a:extLst>
              <a:ext uri="{FF2B5EF4-FFF2-40B4-BE49-F238E27FC236}">
                <a16:creationId xmlns:a16="http://schemas.microsoft.com/office/drawing/2014/main" id="{AB9FD4FA-9FF4-3196-3621-4183BD912744}"/>
              </a:ext>
            </a:extLst>
          </p:cNvPr>
          <p:cNvPicPr>
            <a:picLocks noGrp="1" noRot="1" noChangeAspect="1" noMove="1" noResize="1" noEditPoints="1" noAdjustHandles="1" noChangeArrowheads="1" noChangeShapeType="1" noCrop="1"/>
          </p:cNvPicPr>
          <p:nvPr/>
        </p:nvPicPr>
        <p:blipFill>
          <a:blip r:embed="rId3">
            <a:alphaModFix amt="40000"/>
            <a:extLst>
              <a:ext uri="{28A0092B-C50C-407E-A947-70E740481C1C}">
                <a14:useLocalDpi xmlns:a14="http://schemas.microsoft.com/office/drawing/2010/main" val="0"/>
              </a:ext>
            </a:extLst>
          </a:blip>
          <a:srcRect/>
          <a:stretch>
            <a:fillRect/>
          </a:stretch>
        </p:blipFill>
        <p:spPr>
          <a:xfrm>
            <a:off x="0" y="0"/>
            <a:ext cx="12191999" cy="6858000"/>
          </a:xfrm>
          <a:prstGeom prst="rect">
            <a:avLst/>
          </a:prstGeom>
          <a:solidFill>
            <a:schemeClr val="bg1">
              <a:lumMod val="65000"/>
              <a:lumOff val="35000"/>
            </a:schemeClr>
          </a:solidFill>
          <a:effectLst>
            <a:outerShdw blurRad="50800" dist="50800" dir="5400000" sx="1000" sy="1000" algn="ctr" rotWithShape="0">
              <a:srgbClr val="000000">
                <a:alpha val="43137"/>
              </a:srgbClr>
            </a:outerShdw>
            <a:softEdge rad="88900"/>
          </a:effectLst>
        </p:spPr>
      </p:pic>
      <p:sp>
        <p:nvSpPr>
          <p:cNvPr id="2" name="Title 1">
            <a:extLst>
              <a:ext uri="{FF2B5EF4-FFF2-40B4-BE49-F238E27FC236}">
                <a16:creationId xmlns:a16="http://schemas.microsoft.com/office/drawing/2014/main" id="{D96FDA7F-6FE4-1EDA-A207-ADDC182ED10F}"/>
              </a:ext>
            </a:extLst>
          </p:cNvPr>
          <p:cNvSpPr>
            <a:spLocks noGrp="1"/>
          </p:cNvSpPr>
          <p:nvPr>
            <p:ph type="title"/>
          </p:nvPr>
        </p:nvSpPr>
        <p:spPr>
          <a:xfrm>
            <a:off x="97277" y="553616"/>
            <a:ext cx="4503906" cy="1757505"/>
          </a:xfrm>
        </p:spPr>
        <p:txBody>
          <a:bodyPr>
            <a:noAutofit/>
          </a:bodyPr>
          <a:lstStyle/>
          <a:p>
            <a:r>
              <a:rPr lang="en-US" sz="3600" u="sng" dirty="0">
                <a:solidFill>
                  <a:srgbClr val="FFFFFF"/>
                </a:solidFill>
              </a:rPr>
              <a:t>Supervised Learning Algorithms Best Fit</a:t>
            </a:r>
          </a:p>
        </p:txBody>
      </p:sp>
      <p:sp>
        <p:nvSpPr>
          <p:cNvPr id="4" name="Text Placeholder 3">
            <a:extLst>
              <a:ext uri="{FF2B5EF4-FFF2-40B4-BE49-F238E27FC236}">
                <a16:creationId xmlns:a16="http://schemas.microsoft.com/office/drawing/2014/main" id="{B2803DD2-AC6E-4B78-4286-E9C49E9DE439}"/>
              </a:ext>
            </a:extLst>
          </p:cNvPr>
          <p:cNvSpPr>
            <a:spLocks noGrp="1"/>
          </p:cNvSpPr>
          <p:nvPr>
            <p:ph type="body" sz="half" idx="2"/>
          </p:nvPr>
        </p:nvSpPr>
        <p:spPr>
          <a:xfrm>
            <a:off x="97277" y="2326514"/>
            <a:ext cx="4503906" cy="3728895"/>
          </a:xfrm>
        </p:spPr>
        <p:txBody>
          <a:bodyPr/>
          <a:lstStyle/>
          <a:p>
            <a:pPr marL="285750" indent="-285750">
              <a:buFont typeface="Arial" panose="020B0604020202020204" pitchFamily="34" charset="0"/>
              <a:buChar char="•"/>
            </a:pPr>
            <a:r>
              <a:rPr lang="en-US" b="1" u="sng" dirty="0"/>
              <a:t>K-Nearest Neighbor</a:t>
            </a:r>
          </a:p>
          <a:p>
            <a:pPr marL="285750" indent="-285750">
              <a:buFont typeface="Arial" panose="020B0604020202020204" pitchFamily="34" charset="0"/>
              <a:buChar char="•"/>
            </a:pPr>
            <a:r>
              <a:rPr lang="en-US" dirty="0"/>
              <a:t>Decision Tree</a:t>
            </a:r>
          </a:p>
          <a:p>
            <a:pPr marL="285750" indent="-285750">
              <a:buFont typeface="Arial" panose="020B0604020202020204" pitchFamily="34" charset="0"/>
              <a:buChar char="•"/>
            </a:pPr>
            <a:r>
              <a:rPr lang="en-US" dirty="0"/>
              <a:t>Artificial Neural Network</a:t>
            </a:r>
          </a:p>
          <a:p>
            <a:endParaRPr lang="en-US" dirty="0"/>
          </a:p>
        </p:txBody>
      </p:sp>
      <p:pic>
        <p:nvPicPr>
          <p:cNvPr id="9" name="Picture 8" descr="A graph showing the number of neighbors&#10;&#10;AI-generated content may be incorrect.">
            <a:extLst>
              <a:ext uri="{FF2B5EF4-FFF2-40B4-BE49-F238E27FC236}">
                <a16:creationId xmlns:a16="http://schemas.microsoft.com/office/drawing/2014/main" id="{C8C1A8D1-D844-872A-C5D7-ED52462CAAA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16036" y="3523844"/>
            <a:ext cx="5311303" cy="2947482"/>
          </a:xfrm>
          <a:prstGeom prst="rect">
            <a:avLst/>
          </a:prstGeom>
        </p:spPr>
      </p:pic>
      <p:pic>
        <p:nvPicPr>
          <p:cNvPr id="15" name="Content Placeholder 14" descr="A graph with a line going up&#10;&#10;AI-generated content may be incorrect.">
            <a:extLst>
              <a:ext uri="{FF2B5EF4-FFF2-40B4-BE49-F238E27FC236}">
                <a16:creationId xmlns:a16="http://schemas.microsoft.com/office/drawing/2014/main" id="{17944D7A-1819-6D85-BB6E-A46C2E013644}"/>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5916037" y="386674"/>
            <a:ext cx="5311303" cy="3042326"/>
          </a:xfrm>
        </p:spPr>
      </p:pic>
      <p:pic>
        <p:nvPicPr>
          <p:cNvPr id="16" name="Picture 15">
            <a:extLst>
              <a:ext uri="{FF2B5EF4-FFF2-40B4-BE49-F238E27FC236}">
                <a16:creationId xmlns:a16="http://schemas.microsoft.com/office/drawing/2014/main" id="{CE07EB47-71DA-57A4-3B56-6198973151B8}"/>
              </a:ext>
            </a:extLst>
          </p:cNvPr>
          <p:cNvPicPr>
            <a:picLocks noChangeAspect="1"/>
          </p:cNvPicPr>
          <p:nvPr/>
        </p:nvPicPr>
        <p:blipFill>
          <a:blip r:embed="rId6"/>
          <a:stretch>
            <a:fillRect/>
          </a:stretch>
        </p:blipFill>
        <p:spPr>
          <a:xfrm>
            <a:off x="0" y="6542581"/>
            <a:ext cx="1469263" cy="323116"/>
          </a:xfrm>
          <a:prstGeom prst="rect">
            <a:avLst/>
          </a:prstGeom>
        </p:spPr>
      </p:pic>
    </p:spTree>
    <p:extLst>
      <p:ext uri="{BB962C8B-B14F-4D97-AF65-F5344CB8AC3E}">
        <p14:creationId xmlns:p14="http://schemas.microsoft.com/office/powerpoint/2010/main" val="753110221"/>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VanillaVTI">
  <a:themeElements>
    <a:clrScheme name="Vanilla">
      <a:dk1>
        <a:sysClr val="windowText" lastClr="000000"/>
      </a:dk1>
      <a:lt1>
        <a:sysClr val="window" lastClr="FFFFFF"/>
      </a:lt1>
      <a:dk2>
        <a:srgbClr val="2C3932"/>
      </a:dk2>
      <a:lt2>
        <a:srgbClr val="FDF6EA"/>
      </a:lt2>
      <a:accent1>
        <a:srgbClr val="169C9A"/>
      </a:accent1>
      <a:accent2>
        <a:srgbClr val="FA9A42"/>
      </a:accent2>
      <a:accent3>
        <a:srgbClr val="E15C3D"/>
      </a:accent3>
      <a:accent4>
        <a:srgbClr val="E78A67"/>
      </a:accent4>
      <a:accent5>
        <a:srgbClr val="A74B40"/>
      </a:accent5>
      <a:accent6>
        <a:srgbClr val="3D9072"/>
      </a:accent6>
      <a:hlink>
        <a:srgbClr val="169C9A"/>
      </a:hlink>
      <a:folHlink>
        <a:srgbClr val="E15C3D"/>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nillaVTI" id="{54D376C6-1C9B-4C6B-8F3C-483BB307BB05}" vid="{7690D8A9-C071-45EF-BA7A-F7FA9779B11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757</TotalTime>
  <Words>2116</Words>
  <Application>Microsoft Office PowerPoint</Application>
  <PresentationFormat>Widescreen</PresentationFormat>
  <Paragraphs>146</Paragraphs>
  <Slides>17</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Aptos</vt:lpstr>
      <vt:lpstr>Arial</vt:lpstr>
      <vt:lpstr>Neue Haas Grotesk Text Pro</vt:lpstr>
      <vt:lpstr>VanillaVTI</vt:lpstr>
      <vt:lpstr>ClimateWins Predictions</vt:lpstr>
      <vt:lpstr>Table of Contents</vt:lpstr>
      <vt:lpstr>Objectives and Hypothesis</vt:lpstr>
      <vt:lpstr>Sources, Biases, Accuracy,</vt:lpstr>
      <vt:lpstr>Data Optimization </vt:lpstr>
      <vt:lpstr>Data Optimization </vt:lpstr>
      <vt:lpstr>Data Optimization </vt:lpstr>
      <vt:lpstr>Data Optimization </vt:lpstr>
      <vt:lpstr>Supervised Learning Algorithms Best Fit</vt:lpstr>
      <vt:lpstr>Supervised Learning Algorithms Best Fit</vt:lpstr>
      <vt:lpstr>Supervised Learning Algorithms Best Fit</vt:lpstr>
      <vt:lpstr>Supervised Learning Algorithms Best Fit</vt:lpstr>
      <vt:lpstr>Supervised Learning Algorithms Best Fit</vt:lpstr>
      <vt:lpstr>Summary</vt:lpstr>
      <vt:lpstr>Summary</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Jordan M</dc:creator>
  <cp:lastModifiedBy>Jordan M</cp:lastModifiedBy>
  <cp:revision>8</cp:revision>
  <dcterms:created xsi:type="dcterms:W3CDTF">2025-06-11T15:56:17Z</dcterms:created>
  <dcterms:modified xsi:type="dcterms:W3CDTF">2025-06-24T00:18:25Z</dcterms:modified>
</cp:coreProperties>
</file>

<file path=docProps/thumbnail.jpeg>
</file>